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theme/theme5.xml" ContentType="application/vnd.openxmlformats-officedocument.theme+xml"/>
  <Override PartName="/ppt/slideLayouts/slideLayout7.xml" ContentType="application/vnd.openxmlformats-officedocument.presentationml.slideLayout+xml"/>
  <Override PartName="/ppt/theme/theme6.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7.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8.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Layouts/slideLayout1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1" r:id="rId2"/>
    <p:sldMasterId id="2147483653" r:id="rId3"/>
    <p:sldMasterId id="2147483655" r:id="rId4"/>
    <p:sldMasterId id="2147483657" r:id="rId5"/>
    <p:sldMasterId id="2147483659" r:id="rId6"/>
    <p:sldMasterId id="2147483661" r:id="rId7"/>
    <p:sldMasterId id="2147483665" r:id="rId8"/>
    <p:sldMasterId id="2147483669" r:id="rId9"/>
  </p:sldMasterIdLst>
  <p:notesMasterIdLst>
    <p:notesMasterId r:id="rId125"/>
  </p:notesMasterIdLst>
  <p:handoutMasterIdLst>
    <p:handoutMasterId r:id="rId126"/>
  </p:handoutMasterIdLst>
  <p:sldIdLst>
    <p:sldId id="332" r:id="rId10"/>
    <p:sldId id="338" r:id="rId11"/>
    <p:sldId id="325" r:id="rId12"/>
    <p:sldId id="326" r:id="rId13"/>
    <p:sldId id="488" r:id="rId14"/>
    <p:sldId id="327" r:id="rId15"/>
    <p:sldId id="328" r:id="rId16"/>
    <p:sldId id="298" r:id="rId17"/>
    <p:sldId id="258" r:id="rId18"/>
    <p:sldId id="491" r:id="rId19"/>
    <p:sldId id="259" r:id="rId20"/>
    <p:sldId id="299" r:id="rId21"/>
    <p:sldId id="300" r:id="rId22"/>
    <p:sldId id="301" r:id="rId23"/>
    <p:sldId id="478" r:id="rId24"/>
    <p:sldId id="490" r:id="rId25"/>
    <p:sldId id="302" r:id="rId26"/>
    <p:sldId id="303" r:id="rId27"/>
    <p:sldId id="492" r:id="rId28"/>
    <p:sldId id="289" r:id="rId29"/>
    <p:sldId id="494" r:id="rId30"/>
    <p:sldId id="291" r:id="rId31"/>
    <p:sldId id="493" r:id="rId32"/>
    <p:sldId id="292" r:id="rId33"/>
    <p:sldId id="293" r:id="rId34"/>
    <p:sldId id="495" r:id="rId35"/>
    <p:sldId id="295" r:id="rId36"/>
    <p:sldId id="304" r:id="rId37"/>
    <p:sldId id="307" r:id="rId38"/>
    <p:sldId id="308" r:id="rId39"/>
    <p:sldId id="309" r:id="rId40"/>
    <p:sldId id="496" r:id="rId41"/>
    <p:sldId id="310" r:id="rId42"/>
    <p:sldId id="497" r:id="rId43"/>
    <p:sldId id="498" r:id="rId44"/>
    <p:sldId id="311" r:id="rId45"/>
    <p:sldId id="499" r:id="rId46"/>
    <p:sldId id="312" r:id="rId47"/>
    <p:sldId id="500" r:id="rId48"/>
    <p:sldId id="313" r:id="rId49"/>
    <p:sldId id="501" r:id="rId50"/>
    <p:sldId id="314" r:id="rId51"/>
    <p:sldId id="316" r:id="rId52"/>
    <p:sldId id="317" r:id="rId53"/>
    <p:sldId id="480" r:id="rId54"/>
    <p:sldId id="318" r:id="rId55"/>
    <p:sldId id="515" r:id="rId56"/>
    <p:sldId id="340" r:id="rId57"/>
    <p:sldId id="502" r:id="rId58"/>
    <p:sldId id="339" r:id="rId59"/>
    <p:sldId id="306" r:id="rId60"/>
    <p:sldId id="503" r:id="rId61"/>
    <p:sldId id="341" r:id="rId62"/>
    <p:sldId id="342" r:id="rId63"/>
    <p:sldId id="343" r:id="rId64"/>
    <p:sldId id="350" r:id="rId65"/>
    <p:sldId id="504" r:id="rId66"/>
    <p:sldId id="347" r:id="rId67"/>
    <p:sldId id="505" r:id="rId68"/>
    <p:sldId id="352" r:id="rId69"/>
    <p:sldId id="351" r:id="rId70"/>
    <p:sldId id="506" r:id="rId71"/>
    <p:sldId id="507" r:id="rId72"/>
    <p:sldId id="354" r:id="rId73"/>
    <p:sldId id="353" r:id="rId74"/>
    <p:sldId id="355" r:id="rId75"/>
    <p:sldId id="356" r:id="rId76"/>
    <p:sldId id="516" r:id="rId77"/>
    <p:sldId id="357" r:id="rId78"/>
    <p:sldId id="358" r:id="rId79"/>
    <p:sldId id="359" r:id="rId80"/>
    <p:sldId id="360" r:id="rId81"/>
    <p:sldId id="361" r:id="rId82"/>
    <p:sldId id="517" r:id="rId83"/>
    <p:sldId id="366" r:id="rId84"/>
    <p:sldId id="362" r:id="rId85"/>
    <p:sldId id="363" r:id="rId86"/>
    <p:sldId id="508" r:id="rId87"/>
    <p:sldId id="364" r:id="rId88"/>
    <p:sldId id="509" r:id="rId89"/>
    <p:sldId id="365" r:id="rId90"/>
    <p:sldId id="368" r:id="rId91"/>
    <p:sldId id="510" r:id="rId92"/>
    <p:sldId id="369" r:id="rId93"/>
    <p:sldId id="367" r:id="rId94"/>
    <p:sldId id="371" r:id="rId95"/>
    <p:sldId id="372" r:id="rId96"/>
    <p:sldId id="370" r:id="rId97"/>
    <p:sldId id="374" r:id="rId98"/>
    <p:sldId id="373" r:id="rId99"/>
    <p:sldId id="378" r:id="rId100"/>
    <p:sldId id="375" r:id="rId101"/>
    <p:sldId id="511" r:id="rId102"/>
    <p:sldId id="376" r:id="rId103"/>
    <p:sldId id="379" r:id="rId104"/>
    <p:sldId id="380" r:id="rId105"/>
    <p:sldId id="383" r:id="rId106"/>
    <p:sldId id="384" r:id="rId107"/>
    <p:sldId id="385" r:id="rId108"/>
    <p:sldId id="512" r:id="rId109"/>
    <p:sldId id="387" r:id="rId110"/>
    <p:sldId id="388" r:id="rId111"/>
    <p:sldId id="382" r:id="rId112"/>
    <p:sldId id="389" r:id="rId113"/>
    <p:sldId id="394" r:id="rId114"/>
    <p:sldId id="395" r:id="rId115"/>
    <p:sldId id="396" r:id="rId116"/>
    <p:sldId id="390" r:id="rId117"/>
    <p:sldId id="514" r:id="rId118"/>
    <p:sldId id="392" r:id="rId119"/>
    <p:sldId id="391" r:id="rId120"/>
    <p:sldId id="397" r:id="rId121"/>
    <p:sldId id="398" r:id="rId122"/>
    <p:sldId id="486" r:id="rId123"/>
    <p:sldId id="487" r:id="rId124"/>
  </p:sldIdLst>
  <p:sldSz cx="12192000" cy="6858000"/>
  <p:notesSz cx="6858000" cy="9144000"/>
  <p:embeddedFontLst>
    <p:embeddedFont>
      <p:font typeface="微软雅黑" panose="020B0503020204020204" pitchFamily="34" charset="-122"/>
      <p:regular r:id="rId127"/>
      <p:bold r:id="rId128"/>
    </p:embeddedFont>
    <p:embeddedFont>
      <p:font typeface="方正粗黑宋简体" panose="02010600030101010101" charset="-122"/>
      <p:regular r:id="rId129"/>
    </p:embeddedFont>
    <p:embeddedFont>
      <p:font typeface="黑体" panose="02010609060101010101" pitchFamily="49" charset="-122"/>
      <p:regular r:id="rId130"/>
    </p:embeddedFont>
    <p:embeddedFont>
      <p:font typeface="Calibri" panose="020F0502020204030204" pitchFamily="34" charset="0"/>
      <p:regular r:id="rId131"/>
      <p:bold r:id="rId132"/>
      <p:italic r:id="rId133"/>
      <p:boldItalic r:id="rId134"/>
    </p:embeddedFont>
    <p:embeddedFont>
      <p:font typeface="等线" panose="02010600030101010101" pitchFamily="2" charset="-122"/>
      <p:regular r:id="rId135"/>
      <p:bold r:id="rId136"/>
    </p:embeddedFont>
    <p:embeddedFont>
      <p:font typeface="等线 Light" panose="02010600030101010101" pitchFamily="2" charset="-122"/>
      <p:regular r:id="rId137"/>
    </p:embeddedFont>
  </p:embeddedFontLst>
  <p:custDataLst>
    <p:tags r:id="rId1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5A6"/>
    <a:srgbClr val="EA7A0C"/>
    <a:srgbClr val="F4C57A"/>
    <a:srgbClr val="E81818"/>
    <a:srgbClr val="F38417"/>
    <a:srgbClr val="F6952C"/>
    <a:srgbClr val="F0820C"/>
    <a:srgbClr val="867676"/>
    <a:srgbClr val="887875"/>
    <a:srgbClr val="EEEB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5" autoAdjust="0"/>
    <p:restoredTop sz="94660"/>
  </p:normalViewPr>
  <p:slideViewPr>
    <p:cSldViewPr snapToGrid="0">
      <p:cViewPr varScale="1">
        <p:scale>
          <a:sx n="111" d="100"/>
          <a:sy n="111" d="100"/>
        </p:scale>
        <p:origin x="360"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117" Type="http://schemas.openxmlformats.org/officeDocument/2006/relationships/slide" Target="slides/slide108.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slide" Target="slides/slide103.xml"/><Relationship Id="rId133" Type="http://schemas.openxmlformats.org/officeDocument/2006/relationships/font" Target="fonts/font7.fntdata"/><Relationship Id="rId138" Type="http://schemas.openxmlformats.org/officeDocument/2006/relationships/tags" Target="tags/tag1.xml"/><Relationship Id="rId16" Type="http://schemas.openxmlformats.org/officeDocument/2006/relationships/slide" Target="slides/slide7.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slide" Target="slides/slide114.xml"/><Relationship Id="rId128" Type="http://schemas.openxmlformats.org/officeDocument/2006/relationships/font" Target="fonts/font2.fntdata"/><Relationship Id="rId5" Type="http://schemas.openxmlformats.org/officeDocument/2006/relationships/slideMaster" Target="slideMasters/slideMaster5.xml"/><Relationship Id="rId90" Type="http://schemas.openxmlformats.org/officeDocument/2006/relationships/slide" Target="slides/slide81.xml"/><Relationship Id="rId95" Type="http://schemas.openxmlformats.org/officeDocument/2006/relationships/slide" Target="slides/slide86.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113" Type="http://schemas.openxmlformats.org/officeDocument/2006/relationships/slide" Target="slides/slide104.xml"/><Relationship Id="rId118" Type="http://schemas.openxmlformats.org/officeDocument/2006/relationships/slide" Target="slides/slide109.xml"/><Relationship Id="rId134" Type="http://schemas.openxmlformats.org/officeDocument/2006/relationships/font" Target="fonts/font8.fntdata"/><Relationship Id="rId139"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slide" Target="slides/slide76.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slide" Target="slides/slide112.xml"/><Relationship Id="rId14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103" Type="http://schemas.openxmlformats.org/officeDocument/2006/relationships/slide" Target="slides/slide94.xml"/><Relationship Id="rId108" Type="http://schemas.openxmlformats.org/officeDocument/2006/relationships/slide" Target="slides/slide99.xml"/><Relationship Id="rId116" Type="http://schemas.openxmlformats.org/officeDocument/2006/relationships/slide" Target="slides/slide107.xml"/><Relationship Id="rId124" Type="http://schemas.openxmlformats.org/officeDocument/2006/relationships/slide" Target="slides/slide115.xml"/><Relationship Id="rId129" Type="http://schemas.openxmlformats.org/officeDocument/2006/relationships/font" Target="fonts/font3.fntdata"/><Relationship Id="rId137" Type="http://schemas.openxmlformats.org/officeDocument/2006/relationships/font" Target="fonts/font11.fntdata"/><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slide" Target="slides/slide87.xml"/><Relationship Id="rId111" Type="http://schemas.openxmlformats.org/officeDocument/2006/relationships/slide" Target="slides/slide102.xml"/><Relationship Id="rId132" Type="http://schemas.openxmlformats.org/officeDocument/2006/relationships/font" Target="fonts/font6.fntdata"/><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6" Type="http://schemas.openxmlformats.org/officeDocument/2006/relationships/slide" Target="slides/slide97.xml"/><Relationship Id="rId114" Type="http://schemas.openxmlformats.org/officeDocument/2006/relationships/slide" Target="slides/slide105.xml"/><Relationship Id="rId119" Type="http://schemas.openxmlformats.org/officeDocument/2006/relationships/slide" Target="slides/slide110.xml"/><Relationship Id="rId127" Type="http://schemas.openxmlformats.org/officeDocument/2006/relationships/font" Target="fonts/font1.fntdata"/><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slide" Target="slides/slide113.xml"/><Relationship Id="rId130" Type="http://schemas.openxmlformats.org/officeDocument/2006/relationships/font" Target="fonts/font4.fntdata"/><Relationship Id="rId135" Type="http://schemas.openxmlformats.org/officeDocument/2006/relationships/font" Target="fonts/font9.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slide" Target="slides/slide10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120" Type="http://schemas.openxmlformats.org/officeDocument/2006/relationships/slide" Target="slides/slide111.xml"/><Relationship Id="rId125" Type="http://schemas.openxmlformats.org/officeDocument/2006/relationships/notesMaster" Target="notesMasters/notesMaster1.xml"/><Relationship Id="rId141"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slide" Target="slides/slide106.xml"/><Relationship Id="rId131" Type="http://schemas.openxmlformats.org/officeDocument/2006/relationships/font" Target="fonts/font5.fntdata"/><Relationship Id="rId136" Type="http://schemas.openxmlformats.org/officeDocument/2006/relationships/font" Target="fonts/font10.fntdata"/><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126"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2026/3/16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AE7F24-8D84-4BD5-8D55-07F6D0ACC910}" type="datetimeFigureOut">
              <a:rPr lang="zh-CN" altLang="en-US" smtClean="0"/>
              <a:t>2026/3/16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F9C0F3-A26D-47D7-A60D-08D015A1B68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10</a:t>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100</a:t>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101</a:t>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102</a:t>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103</a:t>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104</a:t>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105</a:t>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106</a:t>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107</a:t>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108</a:t>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109</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11</a:t>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110</a:t>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111</a:t>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112</a:t>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113</a:t>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114</a:t>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47</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48</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50</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51</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52</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53</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54</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55</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56</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57</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58</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59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60</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61</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62</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63</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64</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65</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66</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67</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68</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69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70</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71</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72</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73</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74</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75</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76</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77</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78</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79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80</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81</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82</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83</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84</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85</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86</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87</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88</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89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9</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90</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91</a:t>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92</a:t>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93</a:t>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94</a:t>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95</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96</a:t>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97</a:t>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98</a:t>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t>99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3.xml"/><Relationship Id="rId1" Type="http://schemas.openxmlformats.org/officeDocument/2006/relationships/tags" Target="../tags/tag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5.xml"/><Relationship Id="rId1" Type="http://schemas.openxmlformats.org/officeDocument/2006/relationships/tags" Target="../tags/tag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5F0E9943-F2FC-4B95-AA6A-F0785E5291FC}" type="datetimeFigureOut">
              <a:rPr lang="zh-CN" altLang="en-US" smtClean="0"/>
              <a:t>2026/3/16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52962ED-E5E0-4E4F-B733-85D0B9BAD1B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1"/>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p>
        </p:txBody>
      </p:sp>
      <p:sp>
        <p:nvSpPr>
          <p:cNvPr id="7" name="文本占位符 6"/>
          <p:cNvSpPr>
            <a:spLocks noGrp="1"/>
          </p:cNvSpPr>
          <p:nvPr>
            <p:ph type="body" idx="16386" hasCustomPrompt="1"/>
            <p:custDataLst>
              <p:tags r:id="rId2"/>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t>2026/3/16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一段文本_1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1"/>
            </p:custDataLst>
          </p:nvPr>
        </p:nvSpPr>
        <p:spPr>
          <a:xfrm>
            <a:off x="1219200" y="2590800"/>
            <a:ext cx="9753600" cy="609600"/>
          </a:xfrm>
          <a:prstGeom prst="rect">
            <a:avLst/>
          </a:prstGeom>
          <a:noFill/>
        </p:spPr>
        <p:txBody>
          <a:bodyPr lIns="0" tIns="0" rIns="0" bIns="0" anchor="t">
            <a:normAutofit/>
          </a:bodyPr>
          <a:lstStyle>
            <a:lvl1pPr marL="0" indent="0" algn="ctr">
              <a:spcBef>
                <a:spcPct val="0"/>
              </a:spcBef>
              <a:spcAft>
                <a:spcPct val="0"/>
              </a:spcAft>
              <a:buNone/>
              <a:defRPr sz="3600" b="0" spc="0">
                <a:solidFill>
                  <a:schemeClr val="tx1"/>
                </a:solidFill>
              </a:defRPr>
            </a:lvl1pPr>
          </a:lstStyle>
          <a:p>
            <a:r>
              <a:rPr lang="zh-CN" altLang="en-US"/>
              <a:t>单击此处添加标题</a:t>
            </a:r>
          </a:p>
        </p:txBody>
      </p:sp>
      <p:sp>
        <p:nvSpPr>
          <p:cNvPr id="7" name="文本占位符 6"/>
          <p:cNvSpPr>
            <a:spLocks noGrp="1"/>
          </p:cNvSpPr>
          <p:nvPr>
            <p:ph type="body" idx="16386" hasCustomPrompt="1"/>
            <p:custDataLst>
              <p:tags r:id="rId2"/>
            </p:custDataLst>
          </p:nvPr>
        </p:nvSpPr>
        <p:spPr>
          <a:xfrm>
            <a:off x="1219200" y="3352800"/>
            <a:ext cx="9753600" cy="914400"/>
          </a:xfrm>
          <a:prstGeom prst="rect">
            <a:avLst/>
          </a:prstGeo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单击此处添加正文</a:t>
            </a: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t>2026/3/16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2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2026/3/16</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
        <p:nvSpPr>
          <p:cNvPr id="8" name="矩形 7"/>
          <p:cNvSpPr/>
          <p:nvPr userDrawn="1"/>
        </p:nvSpPr>
        <p:spPr>
          <a:xfrm>
            <a:off x="-635" y="0"/>
            <a:ext cx="12193270" cy="41097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635" y="4109720"/>
            <a:ext cx="12193905" cy="2747645"/>
          </a:xfrm>
          <a:prstGeom prst="rect">
            <a:avLst/>
          </a:prstGeom>
          <a:solidFill>
            <a:srgbClr val="F29E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46405" y="429260"/>
            <a:ext cx="11138535" cy="6149975"/>
          </a:xfrm>
          <a:prstGeom prst="rect">
            <a:avLst/>
          </a:prstGeom>
          <a:solidFill>
            <a:schemeClr val="bg1"/>
          </a:solid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11090275" y="279717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9420000">
            <a:off x="67310" y="340995"/>
            <a:ext cx="874395" cy="738505"/>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2286635" y="991235"/>
            <a:ext cx="7832725" cy="834390"/>
          </a:xfrm>
          <a:prstGeom prst="rect">
            <a:avLst/>
          </a:prstGeom>
        </p:spPr>
        <p:txBody>
          <a:bodyPr wrap="square">
            <a:spAutoFit/>
          </a:bodyPr>
          <a:lstStyle/>
          <a:p>
            <a:pPr algn="dist">
              <a:lnSpc>
                <a:spcPct val="151000"/>
              </a:lnSpc>
              <a:spcBef>
                <a:spcPct val="20000"/>
              </a:spcBef>
              <a:buClr>
                <a:schemeClr val="hlink"/>
              </a:buClr>
              <a:buSzPct val="80000"/>
              <a:buFont typeface="Arial" panose="020B0604020202020204" pitchFamily="34" charset="0"/>
              <a:buNone/>
              <a:defRPr/>
            </a:pPr>
            <a:r>
              <a:rPr lang="en-US" altLang="zh-CN" sz="3200" b="1" dirty="0">
                <a:solidFill>
                  <a:schemeClr val="tx1"/>
                </a:solidFill>
                <a:cs typeface="+mn-ea"/>
                <a:sym typeface="+mn-lt"/>
              </a:rPr>
              <a:t>2025 </a:t>
            </a:r>
            <a:r>
              <a:rPr lang="zh-CN" altLang="en-US" sz="3200" b="1" dirty="0">
                <a:solidFill>
                  <a:schemeClr val="tx1"/>
                </a:solidFill>
                <a:cs typeface="+mn-ea"/>
                <a:sym typeface="+mn-lt"/>
              </a:rPr>
              <a:t>中考宝典·考点专项突破·英语课件</a:t>
            </a: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t>2026/3/16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t>2026/3/16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t>2026/3/16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t>2026/3/16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62AFAF11-4288-4D3D-BEE5-C0FCBA2F6DBE}" type="datetimeFigureOut">
              <a:rPr lang="zh-CN" altLang="en-US" smtClean="0"/>
              <a:t>2026/3/16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B6BB31E-2FEA-4E21-A63F-651931C7FBF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3FCE56EF-EE20-4EA5-A9B6-6891F494FCBC}" type="datetimeFigureOut">
              <a:rPr lang="zh-CN" altLang="en-US" smtClean="0"/>
              <a:t>2026/3/16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2E1A5E-AD75-4091-95D7-EC1725B7F0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6" name="直角三角形 5"/>
          <p:cNvSpPr/>
          <p:nvPr userDrawn="1"/>
        </p:nvSpPr>
        <p:spPr>
          <a:xfrm rot="16200000" flipH="1">
            <a:off x="7301865" y="-495935"/>
            <a:ext cx="4411345" cy="539559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userDrawn="1"/>
        </p:nvSpPr>
        <p:spPr>
          <a:xfrm rot="16200000" flipV="1">
            <a:off x="-22225" y="1322705"/>
            <a:ext cx="5579110" cy="5547360"/>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摄图网_401078816_矩形边框（非企业商用）"/>
          <p:cNvPicPr>
            <a:picLocks noChangeAspect="1"/>
          </p:cNvPicPr>
          <p:nvPr userDrawn="1"/>
        </p:nvPicPr>
        <p:blipFill>
          <a:blip r:embed="rId2"/>
          <a:srcRect l="285" t="23128" b="20993"/>
          <a:stretch>
            <a:fillRect/>
          </a:stretch>
        </p:blipFill>
        <p:spPr>
          <a:xfrm>
            <a:off x="400685" y="102235"/>
            <a:ext cx="11725910" cy="63487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6.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7.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a:blip r:embed="rId4" cstate="hq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2" r:id="rId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rgbClr val="F4C57A"/>
                </a:solidFill>
                <a:latin typeface="微软雅黑" panose="020B0503020204020204" pitchFamily="34" charset="-122"/>
                <a:ea typeface="微软雅黑" panose="020B0503020204020204" pitchFamily="34" charset="-122"/>
              </a:rPr>
              <a:t>教学分析</a:t>
            </a: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621209" y="460601"/>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4" r:id="rId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92323" y="1902123"/>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rgbClr val="F4C57A"/>
                </a:solidFill>
                <a:latin typeface="微软雅黑" panose="020B0503020204020204" pitchFamily="34" charset="-122"/>
                <a:ea typeface="微软雅黑" panose="020B0503020204020204" pitchFamily="34" charset="-122"/>
                <a:cs typeface="+mn-cs"/>
              </a:rPr>
              <a:t>教学策略</a:t>
            </a: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教学反思</a:t>
            </a:r>
          </a:p>
        </p:txBody>
      </p:sp>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教学过程</a:t>
            </a: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18017" y="3343646"/>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58" r:id="rId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任意多边形: 形状 11"/>
          <p:cNvSpPr/>
          <p:nvPr userDrawn="1"/>
        </p:nvSpPr>
        <p:spPr>
          <a:xfrm flipH="1">
            <a:off x="11118515" y="460600"/>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dirty="0">
                <a:solidFill>
                  <a:schemeClr val="bg1">
                    <a:lumMod val="65000"/>
                  </a:schemeClr>
                </a:solidFill>
                <a:latin typeface="微软雅黑" panose="020B0503020204020204" pitchFamily="34" charset="-122"/>
                <a:ea typeface="微软雅黑" panose="020B0503020204020204" pitchFamily="34" charset="-122"/>
              </a:rPr>
              <a:t>教学分析</a:t>
            </a:r>
          </a:p>
        </p:txBody>
      </p:sp>
      <p:sp>
        <p:nvSpPr>
          <p:cNvPr id="13" name="任意多边形: 形状 12"/>
          <p:cNvSpPr/>
          <p:nvPr userDrawn="1"/>
        </p:nvSpPr>
        <p:spPr>
          <a:xfrm flipH="1">
            <a:off x="11118516" y="1902123"/>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algn="ctr"/>
            <a:r>
              <a:rPr lang="zh-CN" altLang="en-US" sz="2400" kern="1200" dirty="0">
                <a:solidFill>
                  <a:schemeClr val="bg1">
                    <a:lumMod val="65000"/>
                  </a:schemeClr>
                </a:solidFill>
                <a:latin typeface="微软雅黑" panose="020B0503020204020204" pitchFamily="34" charset="-122"/>
                <a:ea typeface="微软雅黑" panose="020B0503020204020204" pitchFamily="34" charset="-122"/>
                <a:cs typeface="+mn-cs"/>
              </a:rPr>
              <a:t>教学策略</a:t>
            </a:r>
          </a:p>
        </p:txBody>
      </p:sp>
      <p:sp>
        <p:nvSpPr>
          <p:cNvPr id="14" name="任意多边形: 形状 13"/>
          <p:cNvSpPr/>
          <p:nvPr userDrawn="1"/>
        </p:nvSpPr>
        <p:spPr>
          <a:xfrm flipH="1">
            <a:off x="11118516" y="3343646"/>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lumMod val="65000"/>
                  </a:schemeClr>
                </a:solidFill>
                <a:effectLst/>
                <a:uLnTx/>
                <a:uFillTx/>
                <a:latin typeface="微软雅黑" panose="020B0503020204020204" pitchFamily="34" charset="-122"/>
                <a:ea typeface="微软雅黑" panose="020B0503020204020204" pitchFamily="34" charset="-122"/>
                <a:cs typeface="+mn-cs"/>
              </a:rPr>
              <a:t>教学过程</a:t>
            </a:r>
          </a:p>
        </p:txBody>
      </p:sp>
      <p:sp>
        <p:nvSpPr>
          <p:cNvPr id="15" name="任意多边形: 形状 14"/>
          <p:cNvSpPr/>
          <p:nvPr userDrawn="1"/>
        </p:nvSpPr>
        <p:spPr>
          <a:xfrm flipH="1">
            <a:off x="11118514" y="4785168"/>
            <a:ext cx="834189" cy="1708082"/>
          </a:xfrm>
          <a:custGeom>
            <a:avLst/>
            <a:gdLst>
              <a:gd name="connsiteX0" fmla="*/ 275388 w 946483"/>
              <a:gd name="connsiteY0" fmla="*/ 0 h 1957137"/>
              <a:gd name="connsiteX1" fmla="*/ 946483 w 946483"/>
              <a:gd name="connsiteY1" fmla="*/ 0 h 1957137"/>
              <a:gd name="connsiteX2" fmla="*/ 946483 w 946483"/>
              <a:gd name="connsiteY2" fmla="*/ 1957137 h 1957137"/>
              <a:gd name="connsiteX3" fmla="*/ 275388 w 946483"/>
              <a:gd name="connsiteY3" fmla="*/ 1957137 h 1957137"/>
              <a:gd name="connsiteX4" fmla="*/ 0 w 946483"/>
              <a:gd name="connsiteY4" fmla="*/ 1681749 h 1957137"/>
              <a:gd name="connsiteX5" fmla="*/ 0 w 946483"/>
              <a:gd name="connsiteY5" fmla="*/ 275388 h 1957137"/>
              <a:gd name="connsiteX6" fmla="*/ 275388 w 946483"/>
              <a:gd name="connsiteY6" fmla="*/ 0 h 195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483" h="1957137">
                <a:moveTo>
                  <a:pt x="275388" y="0"/>
                </a:moveTo>
                <a:lnTo>
                  <a:pt x="946483" y="0"/>
                </a:lnTo>
                <a:lnTo>
                  <a:pt x="946483" y="1957137"/>
                </a:lnTo>
                <a:lnTo>
                  <a:pt x="275388" y="1957137"/>
                </a:lnTo>
                <a:cubicBezTo>
                  <a:pt x="123295" y="1957137"/>
                  <a:pt x="0" y="1833842"/>
                  <a:pt x="0" y="1681749"/>
                </a:cubicBezTo>
                <a:lnTo>
                  <a:pt x="0" y="275388"/>
                </a:lnTo>
                <a:cubicBezTo>
                  <a:pt x="0" y="123295"/>
                  <a:pt x="123295" y="0"/>
                  <a:pt x="275388" y="0"/>
                </a:cubicBezTo>
                <a:close/>
              </a:path>
            </a:pathLst>
          </a:cu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F4C57A"/>
                </a:solidFill>
                <a:effectLst/>
                <a:uLnTx/>
                <a:uFillTx/>
                <a:latin typeface="微软雅黑" panose="020B0503020204020204" pitchFamily="34" charset="-122"/>
                <a:ea typeface="微软雅黑" panose="020B0503020204020204" pitchFamily="34" charset="-122"/>
                <a:cs typeface="+mn-cs"/>
              </a:rPr>
              <a:t>教学反思</a:t>
            </a:r>
          </a:p>
        </p:txBody>
      </p:sp>
      <p:sp>
        <p:nvSpPr>
          <p:cNvPr id="9" name="矩形 8"/>
          <p:cNvSpPr/>
          <p:nvPr userDrawn="1"/>
        </p:nvSpPr>
        <p:spPr>
          <a:xfrm>
            <a:off x="0" y="0"/>
            <a:ext cx="11118516" cy="6858000"/>
          </a:xfrm>
          <a:prstGeom prst="rect">
            <a:avLst/>
          </a:prstGeom>
          <a:solidFill>
            <a:schemeClr val="bg1"/>
          </a:solidFill>
          <a:ln>
            <a:noFill/>
          </a:ln>
          <a:effectLst>
            <a:outerShdw blurRad="50800" dist="38100" algn="l" rotWithShape="0">
              <a:srgbClr val="887875">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userDrawn="1"/>
        </p:nvSpPr>
        <p:spPr>
          <a:xfrm flipH="1">
            <a:off x="10749914" y="4785169"/>
            <a:ext cx="609600" cy="1708081"/>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60" r:id="rId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0" r:id="rId1"/>
  </p:sldLayoutIdLst>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xml"/></Relationships>
</file>

<file path=ppt/slides/_rels/slide1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5.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2" name="矩形 41"/>
          <p:cNvSpPr/>
          <p:nvPr/>
        </p:nvSpPr>
        <p:spPr>
          <a:xfrm rot="5400000">
            <a:off x="6275070" y="-2272665"/>
            <a:ext cx="95250" cy="710057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pitchFamily="34" charset="-122"/>
                  </a:rPr>
                  <a:t>学考金典</a:t>
                </a: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2" name="文本框 11"/>
          <p:cNvSpPr txBox="1"/>
          <p:nvPr/>
        </p:nvSpPr>
        <p:spPr>
          <a:xfrm>
            <a:off x="2924175" y="704215"/>
            <a:ext cx="6796405" cy="460375"/>
          </a:xfrm>
          <a:prstGeom prst="rect">
            <a:avLst/>
          </a:prstGeom>
          <a:noFill/>
        </p:spPr>
        <p:txBody>
          <a:bodyPr wrap="square" rtlCol="0">
            <a:spAutoFit/>
          </a:bodyPr>
          <a:lstStyle/>
          <a:p>
            <a:pPr algn="dist"/>
            <a:r>
              <a:rPr lang="zh-CN" altLang="en-US" sz="2400">
                <a:latin typeface="黑体" panose="02010609060101010101" charset="-122"/>
                <a:ea typeface="黑体" panose="02010609060101010101" charset="-122"/>
              </a:rPr>
              <a:t>广西壮族自治区中小学教辅材料推荐目录品种</a:t>
            </a:r>
          </a:p>
        </p:txBody>
      </p:sp>
      <p:sp>
        <p:nvSpPr>
          <p:cNvPr id="13" name="文本框 12"/>
          <p:cNvSpPr txBox="1"/>
          <p:nvPr/>
        </p:nvSpPr>
        <p:spPr>
          <a:xfrm>
            <a:off x="3361690" y="3613785"/>
            <a:ext cx="5923280" cy="583565"/>
          </a:xfrm>
          <a:prstGeom prst="rect">
            <a:avLst/>
          </a:prstGeom>
          <a:noFill/>
        </p:spPr>
        <p:txBody>
          <a:bodyPr wrap="square" rtlCol="0">
            <a:spAutoFit/>
          </a:bodyPr>
          <a:lstStyle/>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p>
        </p:txBody>
      </p:sp>
      <p:sp>
        <p:nvSpPr>
          <p:cNvPr id="14" name="文本框 13"/>
          <p:cNvSpPr txBox="1"/>
          <p:nvPr/>
        </p:nvSpPr>
        <p:spPr>
          <a:xfrm>
            <a:off x="4697730" y="4413250"/>
            <a:ext cx="3248660" cy="829945"/>
          </a:xfrm>
          <a:prstGeom prst="rect">
            <a:avLst/>
          </a:prstGeom>
          <a:noFill/>
        </p:spPr>
        <p:txBody>
          <a:bodyPr wrap="square" rtlCol="0">
            <a:spAutoFit/>
          </a:bodyPr>
          <a:lstStyle/>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600" b="1">
                <a:solidFill>
                  <a:schemeClr val="tx1">
                    <a:lumMod val="75000"/>
                    <a:lumOff val="25000"/>
                  </a:schemeClr>
                </a:solidFill>
                <a:latin typeface="黑体" panose="02010609060101010101" charset="-122"/>
                <a:ea typeface="黑体" panose="02010609060101010101" charset="-122"/>
              </a:rPr>
              <a:t>地</a:t>
            </a:r>
            <a:r>
              <a:rPr lang="en-US" altLang="zh-CN" sz="3600" b="1">
                <a:solidFill>
                  <a:schemeClr val="tx1">
                    <a:lumMod val="75000"/>
                    <a:lumOff val="25000"/>
                  </a:schemeClr>
                </a:solidFill>
                <a:latin typeface="黑体" panose="02010609060101010101" charset="-122"/>
                <a:ea typeface="黑体" panose="02010609060101010101" charset="-122"/>
              </a:rPr>
              <a:t> </a:t>
            </a:r>
            <a:r>
              <a:rPr lang="zh-CN" altLang="en-US" sz="3600" b="1">
                <a:solidFill>
                  <a:schemeClr val="tx1">
                    <a:lumMod val="75000"/>
                    <a:lumOff val="25000"/>
                  </a:schemeClr>
                </a:solidFill>
                <a:latin typeface="黑体" panose="02010609060101010101" charset="-122"/>
                <a:ea typeface="黑体" panose="02010609060101010101" charset="-122"/>
              </a:rPr>
              <a:t>理</a:t>
            </a: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984885" y="675640"/>
            <a:ext cx="10402570" cy="4526915"/>
          </a:xfrm>
          <a:prstGeom prst="rect">
            <a:avLst/>
          </a:prstGeom>
          <a:noFill/>
        </p:spPr>
        <p:txBody>
          <a:bodyPr wrap="square" rtlCol="0">
            <a:noAutofit/>
          </a:bodyPr>
          <a:lstStyle/>
          <a:p>
            <a:pPr indent="72009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太阳辐射对地理环境的影响</a:t>
            </a:r>
          </a:p>
          <a:p>
            <a:pPr indent="72009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）提</a:t>
            </a:r>
            <a:r>
              <a:rPr lang="zh-CN" altLang="en-US" sz="2800">
                <a:latin typeface="宋体" panose="02010600030101010101" pitchFamily="2" charset="-122"/>
                <a:ea typeface="宋体" panose="02010600030101010101" pitchFamily="2" charset="-122"/>
                <a:cs typeface="宋体" panose="02010600030101010101" pitchFamily="2" charset="-122"/>
              </a:rPr>
              <a:t>供了光热资源。</a:t>
            </a:r>
          </a:p>
          <a:p>
            <a:pPr indent="72009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）维</a:t>
            </a:r>
            <a:r>
              <a:rPr lang="zh-CN" altLang="en-US" sz="2800">
                <a:latin typeface="宋体" panose="02010600030101010101" pitchFamily="2" charset="-122"/>
                <a:ea typeface="宋体" panose="02010600030101010101" pitchFamily="2" charset="-122"/>
                <a:cs typeface="宋体" panose="02010600030101010101" pitchFamily="2" charset="-122"/>
              </a:rPr>
              <a:t>持地表的温</a:t>
            </a:r>
            <a:r>
              <a:rPr lang="zh-CN" altLang="en-US" sz="2800" smtClean="0">
                <a:latin typeface="宋体" panose="02010600030101010101" pitchFamily="2" charset="-122"/>
                <a:ea typeface="宋体" panose="02010600030101010101" pitchFamily="2" charset="-122"/>
                <a:cs typeface="宋体" panose="02010600030101010101" pitchFamily="2" charset="-122"/>
              </a:rPr>
              <a:t>度，是</a:t>
            </a:r>
            <a:r>
              <a:rPr lang="zh-CN" altLang="en-US" sz="2800">
                <a:latin typeface="宋体" panose="02010600030101010101" pitchFamily="2" charset="-122"/>
                <a:ea typeface="宋体" panose="02010600030101010101" pitchFamily="2" charset="-122"/>
                <a:cs typeface="宋体" panose="02010600030101010101" pitchFamily="2" charset="-122"/>
              </a:rPr>
              <a:t>地球上的水、大气运动和生命活动的主要动力。</a:t>
            </a:r>
          </a:p>
          <a:p>
            <a:pPr indent="720090" algn="just"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）为</a:t>
            </a:r>
            <a:r>
              <a:rPr lang="zh-CN" altLang="en-US" sz="2800">
                <a:latin typeface="宋体" panose="02010600030101010101" pitchFamily="2" charset="-122"/>
                <a:ea typeface="宋体" panose="02010600030101010101" pitchFamily="2" charset="-122"/>
                <a:cs typeface="宋体" panose="02010600030101010101" pitchFamily="2" charset="-122"/>
              </a:rPr>
              <a:t>人类生产和生活提供能</a:t>
            </a:r>
            <a:r>
              <a:rPr lang="zh-CN" altLang="en-US" sz="2800" smtClean="0">
                <a:latin typeface="宋体" panose="02010600030101010101" pitchFamily="2" charset="-122"/>
                <a:ea typeface="宋体" panose="02010600030101010101" pitchFamily="2" charset="-122"/>
                <a:cs typeface="宋体" panose="02010600030101010101" pitchFamily="2" charset="-122"/>
              </a:rPr>
              <a:t>源，如</a:t>
            </a:r>
            <a:r>
              <a:rPr lang="zh-CN" altLang="en-US" sz="2800">
                <a:latin typeface="宋体" panose="02010600030101010101" pitchFamily="2" charset="-122"/>
                <a:ea typeface="宋体" panose="02010600030101010101" pitchFamily="2" charset="-122"/>
                <a:cs typeface="宋体" panose="02010600030101010101" pitchFamily="2" charset="-122"/>
              </a:rPr>
              <a:t>煤、石油等矿物燃</a:t>
            </a:r>
            <a:r>
              <a:rPr lang="zh-CN" altLang="en-US" sz="2800" smtClean="0">
                <a:latin typeface="宋体" panose="02010600030101010101" pitchFamily="2" charset="-122"/>
                <a:ea typeface="宋体" panose="02010600030101010101" pitchFamily="2" charset="-122"/>
                <a:cs typeface="宋体" panose="02010600030101010101" pitchFamily="2" charset="-122"/>
              </a:rPr>
              <a:t>料，太</a:t>
            </a:r>
            <a:r>
              <a:rPr lang="zh-CN" altLang="en-US" sz="2800">
                <a:latin typeface="宋体" panose="02010600030101010101" pitchFamily="2" charset="-122"/>
                <a:ea typeface="宋体" panose="02010600030101010101" pitchFamily="2" charset="-122"/>
                <a:cs typeface="宋体" panose="02010600030101010101" pitchFamily="2" charset="-122"/>
              </a:rPr>
              <a:t>阳能热水器、太阳能路灯、太阳能发电站、太阳能汽车等。</a:t>
            </a:r>
          </a:p>
        </p:txBody>
      </p:sp>
    </p:spTree>
  </p:cSld>
  <p:clrMapOvr>
    <a:masterClrMapping/>
  </p:clrMapOvr>
  <p:transition spd="med">
    <p:pull/>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687705"/>
            <a:ext cx="10749915" cy="533019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三、台风灾害</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台风概</a:t>
            </a:r>
            <a:r>
              <a:rPr lang="zh-CN" altLang="en-US" sz="2400" smtClean="0">
                <a:latin typeface="宋体" panose="02010600030101010101" pitchFamily="2" charset="-122"/>
                <a:ea typeface="宋体" panose="02010600030101010101" pitchFamily="2" charset="-122"/>
                <a:cs typeface="宋体" panose="02010600030101010101" pitchFamily="2" charset="-122"/>
              </a:rPr>
              <a:t>念：在</a:t>
            </a:r>
            <a:r>
              <a:rPr lang="zh-CN" altLang="en-US" sz="2400">
                <a:latin typeface="宋体" panose="02010600030101010101" pitchFamily="2" charset="-122"/>
                <a:ea typeface="宋体" panose="02010600030101010101" pitchFamily="2" charset="-122"/>
                <a:cs typeface="宋体" panose="02010600030101010101" pitchFamily="2" charset="-122"/>
              </a:rPr>
              <a:t>热带或副热带洋面上形成并强烈发展的大气旋</a:t>
            </a:r>
            <a:r>
              <a:rPr lang="zh-CN" altLang="en-US" sz="2400" smtClean="0">
                <a:latin typeface="宋体" panose="02010600030101010101" pitchFamily="2" charset="-122"/>
                <a:ea typeface="宋体" panose="02010600030101010101" pitchFamily="2" charset="-122"/>
                <a:cs typeface="宋体" panose="02010600030101010101" pitchFamily="2" charset="-122"/>
              </a:rPr>
              <a:t>涡，中</a:t>
            </a:r>
            <a:r>
              <a:rPr lang="zh-CN" altLang="en-US" sz="2400">
                <a:latin typeface="宋体" panose="02010600030101010101" pitchFamily="2" charset="-122"/>
                <a:ea typeface="宋体" panose="02010600030101010101" pitchFamily="2" charset="-122"/>
                <a:cs typeface="宋体" panose="02010600030101010101" pitchFamily="2" charset="-122"/>
              </a:rPr>
              <a:t>心附近最大风力在</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级以</a:t>
            </a:r>
            <a:r>
              <a:rPr lang="zh-CN" altLang="en-US" sz="2400" smtClean="0">
                <a:latin typeface="宋体" panose="02010600030101010101" pitchFamily="2" charset="-122"/>
                <a:ea typeface="宋体" panose="02010600030101010101" pitchFamily="2" charset="-122"/>
                <a:cs typeface="宋体" panose="02010600030101010101" pitchFamily="2" charset="-122"/>
              </a:rPr>
              <a:t>上；西</a:t>
            </a:r>
            <a:r>
              <a:rPr lang="zh-CN" altLang="en-US" sz="2400">
                <a:latin typeface="宋体" panose="02010600030101010101" pitchFamily="2" charset="-122"/>
                <a:ea typeface="宋体" panose="02010600030101010101" pitchFamily="2" charset="-122"/>
                <a:cs typeface="宋体" panose="02010600030101010101" pitchFamily="2" charset="-122"/>
              </a:rPr>
              <a:t>北太平洋是世界上台风发生频率最高的海域。</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危害</a:t>
            </a:r>
          </a:p>
          <a:p>
            <a:pPr indent="609600" algn="just"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1</a:t>
            </a:r>
            <a:r>
              <a:rPr lang="zh-CN" altLang="en-US" sz="2400" smtClean="0">
                <a:latin typeface="宋体" panose="02010600030101010101" pitchFamily="2" charset="-122"/>
                <a:ea typeface="宋体" panose="02010600030101010101" pitchFamily="2" charset="-122"/>
                <a:cs typeface="宋体" panose="02010600030101010101" pitchFamily="2" charset="-122"/>
              </a:rPr>
              <a:t>）狂</a:t>
            </a:r>
            <a:r>
              <a:rPr lang="zh-CN" altLang="en-US" sz="2400">
                <a:latin typeface="宋体" panose="02010600030101010101" pitchFamily="2" charset="-122"/>
                <a:ea typeface="宋体" panose="02010600030101010101" pitchFamily="2" charset="-122"/>
                <a:cs typeface="宋体" panose="02010600030101010101" pitchFamily="2" charset="-122"/>
              </a:rPr>
              <a:t>风能吹倒房</a:t>
            </a:r>
            <a:r>
              <a:rPr lang="zh-CN" altLang="en-US" sz="2400" smtClean="0">
                <a:latin typeface="宋体" panose="02010600030101010101" pitchFamily="2" charset="-122"/>
                <a:ea typeface="宋体" panose="02010600030101010101" pitchFamily="2" charset="-122"/>
                <a:cs typeface="宋体" panose="02010600030101010101" pitchFamily="2" charset="-122"/>
              </a:rPr>
              <a:t>屋，拔</a:t>
            </a:r>
            <a:r>
              <a:rPr lang="zh-CN" altLang="en-US" sz="2400">
                <a:latin typeface="宋体" panose="02010600030101010101" pitchFamily="2" charset="-122"/>
                <a:ea typeface="宋体" panose="02010600030101010101" pitchFamily="2" charset="-122"/>
                <a:cs typeface="宋体" panose="02010600030101010101" pitchFamily="2" charset="-122"/>
              </a:rPr>
              <a:t>起大</a:t>
            </a:r>
            <a:r>
              <a:rPr lang="zh-CN" altLang="en-US" sz="2400" smtClean="0">
                <a:latin typeface="宋体" panose="02010600030101010101" pitchFamily="2" charset="-122"/>
                <a:ea typeface="宋体" panose="02010600030101010101" pitchFamily="2" charset="-122"/>
                <a:cs typeface="宋体" panose="02010600030101010101" pitchFamily="2" charset="-122"/>
              </a:rPr>
              <a:t>树，破</a:t>
            </a:r>
            <a:r>
              <a:rPr lang="zh-CN" altLang="en-US" sz="2400">
                <a:latin typeface="宋体" panose="02010600030101010101" pitchFamily="2" charset="-122"/>
                <a:ea typeface="宋体" panose="02010600030101010101" pitchFamily="2" charset="-122"/>
                <a:cs typeface="宋体" panose="02010600030101010101" pitchFamily="2" charset="-122"/>
              </a:rPr>
              <a:t>坏交通、通信设施等。</a:t>
            </a:r>
          </a:p>
          <a:p>
            <a:pPr indent="609600" algn="just"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2</a:t>
            </a:r>
            <a:r>
              <a:rPr lang="zh-CN" altLang="en-US" sz="2400" smtClean="0">
                <a:latin typeface="宋体" panose="02010600030101010101" pitchFamily="2" charset="-122"/>
                <a:ea typeface="宋体" panose="02010600030101010101" pitchFamily="2" charset="-122"/>
                <a:cs typeface="宋体" panose="02010600030101010101" pitchFamily="2" charset="-122"/>
              </a:rPr>
              <a:t>）暴</a:t>
            </a:r>
            <a:r>
              <a:rPr lang="zh-CN" altLang="en-US" sz="2400">
                <a:latin typeface="宋体" panose="02010600030101010101" pitchFamily="2" charset="-122"/>
                <a:ea typeface="宋体" panose="02010600030101010101" pitchFamily="2" charset="-122"/>
                <a:cs typeface="宋体" panose="02010600030101010101" pitchFamily="2" charset="-122"/>
              </a:rPr>
              <a:t>雨会引发洪水、滑坡、泥石流等灾</a:t>
            </a:r>
            <a:r>
              <a:rPr lang="zh-CN" altLang="en-US" sz="2400" smtClean="0">
                <a:latin typeface="宋体" panose="02010600030101010101" pitchFamily="2" charset="-122"/>
                <a:ea typeface="宋体" panose="02010600030101010101" pitchFamily="2" charset="-122"/>
                <a:cs typeface="宋体" panose="02010600030101010101" pitchFamily="2" charset="-122"/>
              </a:rPr>
              <a:t>害，并</a:t>
            </a:r>
            <a:r>
              <a:rPr lang="zh-CN" altLang="en-US" sz="2400">
                <a:latin typeface="宋体" panose="02010600030101010101" pitchFamily="2" charset="-122"/>
                <a:ea typeface="宋体" panose="02010600030101010101" pitchFamily="2" charset="-122"/>
                <a:cs typeface="宋体" panose="02010600030101010101" pitchFamily="2" charset="-122"/>
              </a:rPr>
              <a:t>危害近海养殖。</a:t>
            </a:r>
          </a:p>
          <a:p>
            <a:pPr indent="609600" algn="just"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3</a:t>
            </a:r>
            <a:r>
              <a:rPr lang="zh-CN" altLang="en-US" sz="2400" smtClean="0">
                <a:latin typeface="宋体" panose="02010600030101010101" pitchFamily="2" charset="-122"/>
                <a:ea typeface="宋体" panose="02010600030101010101" pitchFamily="2" charset="-122"/>
                <a:cs typeface="宋体" panose="02010600030101010101" pitchFamily="2" charset="-122"/>
              </a:rPr>
              <a:t>）风</a:t>
            </a:r>
            <a:r>
              <a:rPr lang="zh-CN" altLang="en-US" sz="2400">
                <a:latin typeface="宋体" panose="02010600030101010101" pitchFamily="2" charset="-122"/>
                <a:ea typeface="宋体" panose="02010600030101010101" pitchFamily="2" charset="-122"/>
                <a:cs typeface="宋体" panose="02010600030101010101" pitchFamily="2" charset="-122"/>
              </a:rPr>
              <a:t>暴潮侵蚀海</a:t>
            </a:r>
            <a:r>
              <a:rPr lang="zh-CN" altLang="en-US" sz="2400" smtClean="0">
                <a:latin typeface="宋体" panose="02010600030101010101" pitchFamily="2" charset="-122"/>
                <a:ea typeface="宋体" panose="02010600030101010101" pitchFamily="2" charset="-122"/>
                <a:cs typeface="宋体" panose="02010600030101010101" pitchFamily="2" charset="-122"/>
              </a:rPr>
              <a:t>岸，破</a:t>
            </a:r>
            <a:r>
              <a:rPr lang="zh-CN" altLang="en-US" sz="2400">
                <a:latin typeface="宋体" panose="02010600030101010101" pitchFamily="2" charset="-122"/>
                <a:ea typeface="宋体" panose="02010600030101010101" pitchFamily="2" charset="-122"/>
                <a:cs typeface="宋体" panose="02010600030101010101" pitchFamily="2" charset="-122"/>
              </a:rPr>
              <a:t>坏海</a:t>
            </a:r>
            <a:r>
              <a:rPr lang="zh-CN" altLang="en-US" sz="2400" smtClean="0">
                <a:latin typeface="宋体" panose="02010600030101010101" pitchFamily="2" charset="-122"/>
                <a:ea typeface="宋体" panose="02010600030101010101" pitchFamily="2" charset="-122"/>
                <a:cs typeface="宋体" panose="02010600030101010101" pitchFamily="2" charset="-122"/>
              </a:rPr>
              <a:t>堤，造</a:t>
            </a:r>
            <a:r>
              <a:rPr lang="zh-CN" altLang="en-US" sz="2400">
                <a:latin typeface="宋体" panose="02010600030101010101" pitchFamily="2" charset="-122"/>
                <a:ea typeface="宋体" panose="02010600030101010101" pitchFamily="2" charset="-122"/>
                <a:cs typeface="宋体" panose="02010600030101010101" pitchFamily="2" charset="-122"/>
              </a:rPr>
              <a:t>成海水倒灌。</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我国的台风灾害</a:t>
            </a:r>
          </a:p>
          <a:p>
            <a:pPr indent="609600" algn="just" fontAlgn="auto">
              <a:lnSpc>
                <a:spcPct val="150000"/>
              </a:lnSpc>
              <a:extLst>
                <a:ext uri="{35155182-B16C-46BC-9424-99874614C6A1}">
                  <wpsdc:indentchars xmlns:wpsdc="http://www.wps.cn/officeDocument/2017/drawingmlCustomData" xmlns="" val="200" checksum="4158780845"/>
                </a:ext>
              </a:extLst>
            </a:pPr>
            <a:r>
              <a:rPr lang="zh-CN" altLang="en-US" sz="2400">
                <a:latin typeface="宋体" panose="02010600030101010101" pitchFamily="2" charset="-122"/>
                <a:ea typeface="宋体" panose="02010600030101010101" pitchFamily="2" charset="-122"/>
                <a:cs typeface="宋体" panose="02010600030101010101" pitchFamily="2" charset="-122"/>
              </a:rPr>
              <a:t>影响我国的台风主要源于西北太平洋。台风灾害主要分布在东南沿海地</a:t>
            </a:r>
            <a:r>
              <a:rPr lang="zh-CN" altLang="en-US" sz="2400" smtClean="0">
                <a:latin typeface="宋体" panose="02010600030101010101" pitchFamily="2" charset="-122"/>
                <a:ea typeface="宋体" panose="02010600030101010101" pitchFamily="2" charset="-122"/>
                <a:cs typeface="宋体" panose="02010600030101010101" pitchFamily="2" charset="-122"/>
              </a:rPr>
              <a:t>区，多</a:t>
            </a:r>
            <a:r>
              <a:rPr lang="zh-CN" altLang="en-US" sz="2400">
                <a:latin typeface="宋体" panose="02010600030101010101" pitchFamily="2" charset="-122"/>
                <a:ea typeface="宋体" panose="02010600030101010101" pitchFamily="2" charset="-122"/>
                <a:cs typeface="宋体" panose="02010600030101010101" pitchFamily="2" charset="-122"/>
              </a:rPr>
              <a:t>发于夏秋季节。</a:t>
            </a:r>
          </a:p>
          <a:p>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4" name="文本框 3"/>
          <p:cNvSpPr txBox="1"/>
          <p:nvPr/>
        </p:nvSpPr>
        <p:spPr>
          <a:xfrm>
            <a:off x="784860" y="641985"/>
            <a:ext cx="10750550" cy="5720715"/>
          </a:xfrm>
          <a:prstGeom prst="rect">
            <a:avLst/>
          </a:prstGeom>
          <a:noFill/>
        </p:spPr>
        <p:txBody>
          <a:bodyPr wrap="square" rtlCol="0">
            <a:noAutofit/>
          </a:bodyPr>
          <a:lstStyle/>
          <a:p>
            <a:pPr indent="0" algn="ctr" fontAlgn="auto">
              <a:lnSpc>
                <a:spcPct val="150000"/>
              </a:lnSpc>
            </a:pP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第二</a:t>
            </a:r>
            <a:r>
              <a:rPr lang="zh-CN" altLang="en-US"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节</a:t>
            </a:r>
            <a:r>
              <a:rPr lang="en-US" altLang="zh-CN"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地</a:t>
            </a:r>
            <a:r>
              <a:rPr lang="en-US" altLang="zh-CN"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质</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灾</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害</a:t>
            </a:r>
            <a:endPar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知识梳理】</a:t>
            </a: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一、地震</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概</a:t>
            </a:r>
            <a:r>
              <a:rPr lang="zh-CN" altLang="en-US" sz="2800" smtClean="0">
                <a:latin typeface="宋体" panose="02010600030101010101" pitchFamily="2" charset="-122"/>
                <a:ea typeface="宋体" panose="02010600030101010101" pitchFamily="2" charset="-122"/>
                <a:cs typeface="宋体" panose="02010600030101010101" pitchFamily="2" charset="-122"/>
              </a:rPr>
              <a:t>念：地</a:t>
            </a:r>
            <a:r>
              <a:rPr lang="zh-CN" altLang="en-US" sz="2800">
                <a:latin typeface="宋体" panose="02010600030101010101" pitchFamily="2" charset="-122"/>
                <a:ea typeface="宋体" panose="02010600030101010101" pitchFamily="2" charset="-122"/>
                <a:cs typeface="宋体" panose="02010600030101010101" pitchFamily="2" charset="-122"/>
              </a:rPr>
              <a:t>壳中的岩层在地应力的长期作用</a:t>
            </a:r>
            <a:r>
              <a:rPr lang="zh-CN" altLang="en-US" sz="2800" smtClean="0">
                <a:latin typeface="宋体" panose="02010600030101010101" pitchFamily="2" charset="-122"/>
                <a:ea typeface="宋体" panose="02010600030101010101" pitchFamily="2" charset="-122"/>
                <a:cs typeface="宋体" panose="02010600030101010101" pitchFamily="2" charset="-122"/>
              </a:rPr>
              <a:t>下，会</a:t>
            </a:r>
            <a:r>
              <a:rPr lang="zh-CN" altLang="en-US" sz="2800">
                <a:latin typeface="宋体" panose="02010600030101010101" pitchFamily="2" charset="-122"/>
                <a:ea typeface="宋体" panose="02010600030101010101" pitchFamily="2" charset="-122"/>
                <a:cs typeface="宋体" panose="02010600030101010101" pitchFamily="2" charset="-122"/>
              </a:rPr>
              <a:t>发生倾斜或弯曲。当积累起来的地应力超过岩层所能承受的限度</a:t>
            </a:r>
            <a:r>
              <a:rPr lang="zh-CN" altLang="en-US" sz="2800" smtClean="0">
                <a:latin typeface="宋体" panose="02010600030101010101" pitchFamily="2" charset="-122"/>
                <a:ea typeface="宋体" panose="02010600030101010101" pitchFamily="2" charset="-122"/>
                <a:cs typeface="宋体" panose="02010600030101010101" pitchFamily="2" charset="-122"/>
              </a:rPr>
              <a:t>时，岩</a:t>
            </a:r>
            <a:r>
              <a:rPr lang="zh-CN" altLang="en-US" sz="2800">
                <a:latin typeface="宋体" panose="02010600030101010101" pitchFamily="2" charset="-122"/>
                <a:ea typeface="宋体" panose="02010600030101010101" pitchFamily="2" charset="-122"/>
                <a:cs typeface="宋体" panose="02010600030101010101" pitchFamily="2" charset="-122"/>
              </a:rPr>
              <a:t>层便会突然发生断裂或错</a:t>
            </a:r>
            <a:r>
              <a:rPr lang="zh-CN" altLang="en-US" sz="2800" smtClean="0">
                <a:latin typeface="宋体" panose="02010600030101010101" pitchFamily="2" charset="-122"/>
                <a:ea typeface="宋体" panose="02010600030101010101" pitchFamily="2" charset="-122"/>
                <a:cs typeface="宋体" panose="02010600030101010101" pitchFamily="2" charset="-122"/>
              </a:rPr>
              <a:t>位，使</a:t>
            </a:r>
            <a:r>
              <a:rPr lang="zh-CN" altLang="en-US" sz="2800">
                <a:latin typeface="宋体" panose="02010600030101010101" pitchFamily="2" charset="-122"/>
                <a:ea typeface="宋体" panose="02010600030101010101" pitchFamily="2" charset="-122"/>
                <a:cs typeface="宋体" panose="02010600030101010101" pitchFamily="2" charset="-122"/>
              </a:rPr>
              <a:t>长期积聚起来的能量急剧地释放出</a:t>
            </a:r>
            <a:r>
              <a:rPr lang="zh-CN" altLang="en-US" sz="2800" smtClean="0">
                <a:latin typeface="宋体" panose="02010600030101010101" pitchFamily="2" charset="-122"/>
                <a:ea typeface="宋体" panose="02010600030101010101" pitchFamily="2" charset="-122"/>
                <a:cs typeface="宋体" panose="02010600030101010101" pitchFamily="2" charset="-122"/>
              </a:rPr>
              <a:t>来，并</a:t>
            </a:r>
            <a:r>
              <a:rPr lang="zh-CN" altLang="en-US" sz="2800">
                <a:latin typeface="宋体" panose="02010600030101010101" pitchFamily="2" charset="-122"/>
                <a:ea typeface="宋体" panose="02010600030101010101" pitchFamily="2" charset="-122"/>
                <a:cs typeface="宋体" panose="02010600030101010101" pitchFamily="2" charset="-122"/>
              </a:rPr>
              <a:t>以地震波的形式向四周传</a:t>
            </a:r>
            <a:r>
              <a:rPr lang="zh-CN" altLang="en-US" sz="2800" smtClean="0">
                <a:latin typeface="宋体" panose="02010600030101010101" pitchFamily="2" charset="-122"/>
                <a:ea typeface="宋体" panose="02010600030101010101" pitchFamily="2" charset="-122"/>
                <a:cs typeface="宋体" panose="02010600030101010101" pitchFamily="2" charset="-122"/>
              </a:rPr>
              <a:t>播，使</a:t>
            </a:r>
            <a:r>
              <a:rPr lang="zh-CN" altLang="en-US" sz="2800">
                <a:latin typeface="宋体" panose="02010600030101010101" pitchFamily="2" charset="-122"/>
                <a:ea typeface="宋体" panose="02010600030101010101" pitchFamily="2" charset="-122"/>
                <a:cs typeface="宋体" panose="02010600030101010101" pitchFamily="2" charset="-122"/>
              </a:rPr>
              <a:t>地面发生震</a:t>
            </a:r>
            <a:r>
              <a:rPr lang="zh-CN" altLang="en-US" sz="2800" smtClean="0">
                <a:latin typeface="宋体" panose="02010600030101010101" pitchFamily="2" charset="-122"/>
                <a:ea typeface="宋体" panose="02010600030101010101" pitchFamily="2" charset="-122"/>
                <a:cs typeface="宋体" panose="02010600030101010101" pitchFamily="2" charset="-122"/>
              </a:rPr>
              <a:t>动，称</a:t>
            </a:r>
            <a:r>
              <a:rPr lang="zh-CN" altLang="en-US" sz="2800">
                <a:latin typeface="宋体" panose="02010600030101010101" pitchFamily="2" charset="-122"/>
                <a:ea typeface="宋体" panose="02010600030101010101" pitchFamily="2" charset="-122"/>
                <a:cs typeface="宋体" panose="02010600030101010101" pitchFamily="2" charset="-122"/>
              </a:rPr>
              <a:t>为地震。</a:t>
            </a:r>
          </a:p>
        </p:txBody>
      </p:sp>
    </p:spTree>
  </p:cSld>
  <p:clrMapOvr>
    <a:masterClrMapping/>
  </p:clrMapOvr>
  <p:transition spd="med">
    <p:pull/>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752475"/>
            <a:ext cx="10733405" cy="797560"/>
          </a:xfrm>
          <a:prstGeom prst="rect">
            <a:avLst/>
          </a:prstGeom>
          <a:noFill/>
        </p:spPr>
        <p:txBody>
          <a:bodyPr wrap="square" rtlCol="0">
            <a:noAutofit/>
          </a:bodyPr>
          <a:lstStyle/>
          <a:p>
            <a:r>
              <a:rPr lang="en-US" altLang="zh-CN" sz="2800">
                <a:solidFill>
                  <a:schemeClr val="accent1"/>
                </a:solidFill>
              </a:rPr>
              <a:t>2. </a:t>
            </a:r>
            <a:r>
              <a:rPr lang="zh-CN" altLang="en-US" sz="2800">
                <a:solidFill>
                  <a:schemeClr val="accent1"/>
                </a:solidFill>
              </a:rPr>
              <a:t>地震构造</a:t>
            </a:r>
          </a:p>
          <a:p>
            <a:endParaRPr lang="zh-CN" altLang="en-US" sz="2800">
              <a:solidFill>
                <a:schemeClr val="accent1"/>
              </a:solidFill>
            </a:endParaRPr>
          </a:p>
        </p:txBody>
      </p:sp>
      <p:pic>
        <p:nvPicPr>
          <p:cNvPr id="3" name="图片 2"/>
          <p:cNvPicPr>
            <a:picLocks noChangeAspect="1"/>
          </p:cNvPicPr>
          <p:nvPr/>
        </p:nvPicPr>
        <p:blipFill>
          <a:blip r:embed="rId3"/>
          <a:stretch>
            <a:fillRect/>
          </a:stretch>
        </p:blipFill>
        <p:spPr>
          <a:xfrm>
            <a:off x="3236595" y="1344295"/>
            <a:ext cx="3968115" cy="2672080"/>
          </a:xfrm>
          <a:prstGeom prst="rect">
            <a:avLst/>
          </a:prstGeom>
        </p:spPr>
      </p:pic>
      <p:sp>
        <p:nvSpPr>
          <p:cNvPr id="6" name="文本框 5"/>
          <p:cNvSpPr txBox="1"/>
          <p:nvPr/>
        </p:nvSpPr>
        <p:spPr>
          <a:xfrm>
            <a:off x="785495" y="4566920"/>
            <a:ext cx="10674985" cy="1955165"/>
          </a:xfrm>
          <a:prstGeom prst="rect">
            <a:avLst/>
          </a:prstGeom>
          <a:noFill/>
        </p:spPr>
        <p:txBody>
          <a:bodyPr wrap="square" rtlCol="0">
            <a:noAutofit/>
          </a:bodyPr>
          <a:lstStyle/>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）图</a:t>
            </a:r>
            <a:r>
              <a:rPr lang="zh-CN" altLang="en-US" sz="2800">
                <a:latin typeface="宋体" panose="02010600030101010101" pitchFamily="2" charset="-122"/>
                <a:ea typeface="宋体" panose="02010600030101010101" pitchFamily="2" charset="-122"/>
                <a:cs typeface="宋体" panose="02010600030101010101" pitchFamily="2" charset="-122"/>
              </a:rPr>
              <a:t>中</a:t>
            </a:r>
            <a:r>
              <a:rPr lang="en-US" altLang="zh-CN" sz="2800">
                <a:latin typeface="宋体" panose="02010600030101010101" pitchFamily="2" charset="-122"/>
                <a:ea typeface="宋体" panose="02010600030101010101" pitchFamily="2" charset="-122"/>
                <a:cs typeface="宋体" panose="02010600030101010101" pitchFamily="2" charset="-122"/>
              </a:rPr>
              <a:t>C</a:t>
            </a:r>
            <a:r>
              <a:rPr lang="zh-CN" altLang="en-US" sz="2800">
                <a:latin typeface="宋体" panose="02010600030101010101" pitchFamily="2" charset="-122"/>
                <a:ea typeface="宋体" panose="02010600030101010101" pitchFamily="2" charset="-122"/>
                <a:cs typeface="宋体" panose="02010600030101010101" pitchFamily="2" charset="-122"/>
              </a:rPr>
              <a:t>为震源、</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为震中、</a:t>
            </a:r>
            <a:r>
              <a:rPr lang="en-US" altLang="zh-CN" sz="2800">
                <a:latin typeface="宋体" panose="02010600030101010101" pitchFamily="2" charset="-122"/>
                <a:ea typeface="宋体" panose="02010600030101010101" pitchFamily="2" charset="-122"/>
                <a:cs typeface="宋体" panose="02010600030101010101" pitchFamily="2" charset="-122"/>
              </a:rPr>
              <a:t>BC</a:t>
            </a:r>
            <a:r>
              <a:rPr lang="zh-CN" altLang="en-US" sz="2800">
                <a:latin typeface="宋体" panose="02010600030101010101" pitchFamily="2" charset="-122"/>
                <a:ea typeface="宋体" panose="02010600030101010101" pitchFamily="2" charset="-122"/>
                <a:cs typeface="宋体" panose="02010600030101010101" pitchFamily="2" charset="-122"/>
              </a:rPr>
              <a:t>为震源深度、</a:t>
            </a:r>
            <a:r>
              <a:rPr lang="en-US" altLang="zh-CN" sz="2800">
                <a:latin typeface="宋体" panose="02010600030101010101" pitchFamily="2" charset="-122"/>
                <a:ea typeface="宋体" panose="02010600030101010101" pitchFamily="2" charset="-122"/>
                <a:cs typeface="宋体" panose="02010600030101010101" pitchFamily="2" charset="-122"/>
              </a:rPr>
              <a:t>AB</a:t>
            </a:r>
            <a:r>
              <a:rPr lang="zh-CN" altLang="en-US" sz="2800">
                <a:latin typeface="宋体" panose="02010600030101010101" pitchFamily="2" charset="-122"/>
                <a:ea typeface="宋体" panose="02010600030101010101" pitchFamily="2" charset="-122"/>
                <a:cs typeface="宋体" panose="02010600030101010101" pitchFamily="2" charset="-122"/>
              </a:rPr>
              <a:t>为震中距。</a:t>
            </a: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）弧</a:t>
            </a:r>
            <a:r>
              <a:rPr lang="zh-CN" altLang="en-US" sz="2800">
                <a:latin typeface="宋体" panose="02010600030101010101" pitchFamily="2" charset="-122"/>
                <a:ea typeface="宋体" panose="02010600030101010101" pitchFamily="2" charset="-122"/>
                <a:cs typeface="宋体" panose="02010600030101010101" pitchFamily="2" charset="-122"/>
              </a:rPr>
              <a:t>线</a:t>
            </a:r>
            <a:r>
              <a:rPr lang="en-US" altLang="zh-CN" sz="2800">
                <a:latin typeface="宋体" panose="02010600030101010101" pitchFamily="2" charset="-122"/>
                <a:ea typeface="宋体" panose="02010600030101010101" pitchFamily="2" charset="-122"/>
                <a:cs typeface="宋体" panose="02010600030101010101" pitchFamily="2" charset="-122"/>
              </a:rPr>
              <a:t>DE</a:t>
            </a:r>
            <a:r>
              <a:rPr lang="zh-CN" altLang="en-US" sz="2800">
                <a:latin typeface="宋体" panose="02010600030101010101" pitchFamily="2" charset="-122"/>
                <a:ea typeface="宋体" panose="02010600030101010101" pitchFamily="2" charset="-122"/>
                <a:cs typeface="宋体" panose="02010600030101010101" pitchFamily="2" charset="-122"/>
              </a:rPr>
              <a:t>为等震</a:t>
            </a:r>
            <a:r>
              <a:rPr lang="zh-CN" altLang="en-US" sz="2800" smtClean="0">
                <a:latin typeface="宋体" panose="02010600030101010101" pitchFamily="2" charset="-122"/>
                <a:ea typeface="宋体" panose="02010600030101010101" pitchFamily="2" charset="-122"/>
                <a:cs typeface="宋体" panose="02010600030101010101" pitchFamily="2" charset="-122"/>
              </a:rPr>
              <a:t>线：它</a:t>
            </a:r>
            <a:r>
              <a:rPr lang="zh-CN" altLang="en-US" sz="2800">
                <a:latin typeface="宋体" panose="02010600030101010101" pitchFamily="2" charset="-122"/>
                <a:ea typeface="宋体" panose="02010600030101010101" pitchFamily="2" charset="-122"/>
                <a:cs typeface="宋体" panose="02010600030101010101" pitchFamily="2" charset="-122"/>
              </a:rPr>
              <a:t>是把地面破坏程度相似的各点连接起来的曲线。</a:t>
            </a:r>
          </a:p>
        </p:txBody>
      </p:sp>
    </p:spTree>
  </p:cSld>
  <p:clrMapOvr>
    <a:masterClrMapping/>
  </p:clrMapOvr>
  <p:transition spd="med">
    <p:pull/>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3" name="文本框 2"/>
          <p:cNvSpPr txBox="1"/>
          <p:nvPr/>
        </p:nvSpPr>
        <p:spPr>
          <a:xfrm>
            <a:off x="784225" y="681990"/>
            <a:ext cx="10734040" cy="396875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3.</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震级和烈度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）震级：是</a:t>
            </a:r>
            <a:r>
              <a:rPr lang="zh-CN" altLang="en-US" sz="2800">
                <a:latin typeface="宋体" panose="02010600030101010101" pitchFamily="2" charset="-122"/>
                <a:ea typeface="宋体" panose="02010600030101010101" pitchFamily="2" charset="-122"/>
                <a:cs typeface="宋体" panose="02010600030101010101" pitchFamily="2" charset="-122"/>
              </a:rPr>
              <a:t>表示地震释放能量大小的等</a:t>
            </a:r>
            <a:r>
              <a:rPr lang="zh-CN" altLang="en-US" sz="2800" smtClean="0">
                <a:latin typeface="宋体" panose="02010600030101010101" pitchFamily="2" charset="-122"/>
                <a:ea typeface="宋体" panose="02010600030101010101" pitchFamily="2" charset="-122"/>
                <a:cs typeface="宋体" panose="02010600030101010101" pitchFamily="2" charset="-122"/>
              </a:rPr>
              <a:t>级，一</a:t>
            </a:r>
            <a:r>
              <a:rPr lang="zh-CN" altLang="en-US" sz="2800">
                <a:latin typeface="宋体" panose="02010600030101010101" pitchFamily="2" charset="-122"/>
                <a:ea typeface="宋体" panose="02010600030101010101" pitchFamily="2" charset="-122"/>
                <a:cs typeface="宋体" panose="02010600030101010101" pitchFamily="2" charset="-122"/>
              </a:rPr>
              <a:t>次地震只有一个震级。</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）烈度：表</a:t>
            </a:r>
            <a:r>
              <a:rPr lang="zh-CN" altLang="en-US" sz="2800">
                <a:latin typeface="宋体" panose="02010600030101010101" pitchFamily="2" charset="-122"/>
                <a:ea typeface="宋体" panose="02010600030101010101" pitchFamily="2" charset="-122"/>
                <a:cs typeface="宋体" panose="02010600030101010101" pitchFamily="2" charset="-122"/>
              </a:rPr>
              <a:t>示地震时某一地区地面受到的影响和破坏程度。一次地</a:t>
            </a:r>
            <a:r>
              <a:rPr lang="zh-CN" altLang="en-US" sz="2800" smtClean="0">
                <a:latin typeface="宋体" panose="02010600030101010101" pitchFamily="2" charset="-122"/>
                <a:ea typeface="宋体" panose="02010600030101010101" pitchFamily="2" charset="-122"/>
                <a:cs typeface="宋体" panose="02010600030101010101" pitchFamily="2" charset="-122"/>
              </a:rPr>
              <a:t>震，可</a:t>
            </a:r>
            <a:r>
              <a:rPr lang="zh-CN" altLang="en-US" sz="2800">
                <a:latin typeface="宋体" panose="02010600030101010101" pitchFamily="2" charset="-122"/>
                <a:ea typeface="宋体" panose="02010600030101010101" pitchFamily="2" charset="-122"/>
                <a:cs typeface="宋体" panose="02010600030101010101" pitchFamily="2" charset="-122"/>
              </a:rPr>
              <a:t>以有多个烈度。地震烈度的大小与震级、震源深度等有直接关</a:t>
            </a:r>
            <a:r>
              <a:rPr lang="zh-CN" altLang="en-US" sz="2800" smtClean="0">
                <a:latin typeface="宋体" panose="02010600030101010101" pitchFamily="2" charset="-122"/>
                <a:ea typeface="宋体" panose="02010600030101010101" pitchFamily="2" charset="-122"/>
                <a:cs typeface="宋体" panose="02010600030101010101" pitchFamily="2" charset="-122"/>
              </a:rPr>
              <a:t>系，与</a:t>
            </a:r>
            <a:r>
              <a:rPr lang="zh-CN" altLang="en-US" sz="2800">
                <a:latin typeface="宋体" panose="02010600030101010101" pitchFamily="2" charset="-122"/>
                <a:ea typeface="宋体" panose="02010600030101010101" pitchFamily="2" charset="-122"/>
                <a:cs typeface="宋体" panose="02010600030101010101" pitchFamily="2" charset="-122"/>
              </a:rPr>
              <a:t>震中距、地质构造和地面建筑等也有关。</a:t>
            </a:r>
          </a:p>
        </p:txBody>
      </p:sp>
    </p:spTree>
  </p:cSld>
  <p:clrMapOvr>
    <a:masterClrMapping/>
  </p:clrMapOvr>
  <p:transition spd="med">
    <p:pull/>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1149985" y="558800"/>
            <a:ext cx="9892665" cy="526923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4.</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主要危害</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）直</a:t>
            </a:r>
            <a:r>
              <a:rPr lang="zh-CN" altLang="en-US" sz="2800">
                <a:latin typeface="宋体" panose="02010600030101010101" pitchFamily="2" charset="-122"/>
                <a:ea typeface="宋体" panose="02010600030101010101" pitchFamily="2" charset="-122"/>
                <a:cs typeface="宋体" panose="02010600030101010101" pitchFamily="2" charset="-122"/>
              </a:rPr>
              <a:t>接危</a:t>
            </a:r>
            <a:r>
              <a:rPr lang="zh-CN" altLang="en-US" sz="2800" smtClean="0">
                <a:latin typeface="宋体" panose="02010600030101010101" pitchFamily="2" charset="-122"/>
                <a:ea typeface="宋体" panose="02010600030101010101" pitchFamily="2" charset="-122"/>
                <a:cs typeface="宋体" panose="02010600030101010101" pitchFamily="2" charset="-122"/>
              </a:rPr>
              <a:t>害：造</a:t>
            </a:r>
            <a:r>
              <a:rPr lang="zh-CN" altLang="en-US" sz="2800">
                <a:latin typeface="宋体" panose="02010600030101010101" pitchFamily="2" charset="-122"/>
                <a:ea typeface="宋体" panose="02010600030101010101" pitchFamily="2" charset="-122"/>
                <a:cs typeface="宋体" panose="02010600030101010101" pitchFamily="2" charset="-122"/>
              </a:rPr>
              <a:t>成房屋倒</a:t>
            </a:r>
            <a:r>
              <a:rPr lang="zh-CN" altLang="en-US" sz="2800" smtClean="0">
                <a:latin typeface="宋体" panose="02010600030101010101" pitchFamily="2" charset="-122"/>
                <a:ea typeface="宋体" panose="02010600030101010101" pitchFamily="2" charset="-122"/>
                <a:cs typeface="宋体" panose="02010600030101010101" pitchFamily="2" charset="-122"/>
              </a:rPr>
              <a:t>塌，破</a:t>
            </a:r>
            <a:r>
              <a:rPr lang="zh-CN" altLang="en-US" sz="2800">
                <a:latin typeface="宋体" panose="02010600030101010101" pitchFamily="2" charset="-122"/>
                <a:ea typeface="宋体" panose="02010600030101010101" pitchFamily="2" charset="-122"/>
                <a:cs typeface="宋体" panose="02010600030101010101" pitchFamily="2" charset="-122"/>
              </a:rPr>
              <a:t>坏道路、管道、通信等基础设</a:t>
            </a:r>
            <a:r>
              <a:rPr lang="zh-CN" altLang="en-US" sz="2800" smtClean="0">
                <a:latin typeface="宋体" panose="02010600030101010101" pitchFamily="2" charset="-122"/>
                <a:ea typeface="宋体" panose="02010600030101010101" pitchFamily="2" charset="-122"/>
                <a:cs typeface="宋体" panose="02010600030101010101" pitchFamily="2" charset="-122"/>
              </a:rPr>
              <a:t>施，导</a:t>
            </a:r>
            <a:r>
              <a:rPr lang="zh-CN" altLang="en-US" sz="2800">
                <a:latin typeface="宋体" panose="02010600030101010101" pitchFamily="2" charset="-122"/>
                <a:ea typeface="宋体" panose="02010600030101010101" pitchFamily="2" charset="-122"/>
                <a:cs typeface="宋体" panose="02010600030101010101" pitchFamily="2" charset="-122"/>
              </a:rPr>
              <a:t>致人员伤亡和财产损失。</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）间</a:t>
            </a:r>
            <a:r>
              <a:rPr lang="zh-CN" altLang="en-US" sz="2800">
                <a:latin typeface="宋体" panose="02010600030101010101" pitchFamily="2" charset="-122"/>
                <a:ea typeface="宋体" panose="02010600030101010101" pitchFamily="2" charset="-122"/>
                <a:cs typeface="宋体" panose="02010600030101010101" pitchFamily="2" charset="-122"/>
              </a:rPr>
              <a:t>接危</a:t>
            </a:r>
            <a:r>
              <a:rPr lang="zh-CN" altLang="en-US" sz="2800" smtClean="0">
                <a:latin typeface="宋体" panose="02010600030101010101" pitchFamily="2" charset="-122"/>
                <a:ea typeface="宋体" panose="02010600030101010101" pitchFamily="2" charset="-122"/>
                <a:cs typeface="宋体" panose="02010600030101010101" pitchFamily="2" charset="-122"/>
              </a:rPr>
              <a:t>害：诱</a:t>
            </a:r>
            <a:r>
              <a:rPr lang="zh-CN" altLang="en-US" sz="2800">
                <a:latin typeface="宋体" panose="02010600030101010101" pitchFamily="2" charset="-122"/>
                <a:ea typeface="宋体" panose="02010600030101010101" pitchFamily="2" charset="-122"/>
                <a:cs typeface="宋体" panose="02010600030101010101" pitchFamily="2" charset="-122"/>
              </a:rPr>
              <a:t>发崩塌、滑坡、泥石流、火灾、海啸、有毒气体泄漏、疫病蔓延等灾害。</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）心</a:t>
            </a:r>
            <a:r>
              <a:rPr lang="zh-CN" altLang="en-US" sz="2800">
                <a:latin typeface="宋体" panose="02010600030101010101" pitchFamily="2" charset="-122"/>
                <a:ea typeface="宋体" panose="02010600030101010101" pitchFamily="2" charset="-122"/>
                <a:cs typeface="宋体" panose="02010600030101010101" pitchFamily="2" charset="-122"/>
              </a:rPr>
              <a:t>理健</a:t>
            </a:r>
            <a:r>
              <a:rPr lang="zh-CN" altLang="en-US" sz="2800" smtClean="0">
                <a:latin typeface="宋体" panose="02010600030101010101" pitchFamily="2" charset="-122"/>
                <a:ea typeface="宋体" panose="02010600030101010101" pitchFamily="2" charset="-122"/>
                <a:cs typeface="宋体" panose="02010600030101010101" pitchFamily="2" charset="-122"/>
              </a:rPr>
              <a:t>康：地</a:t>
            </a:r>
            <a:r>
              <a:rPr lang="zh-CN" altLang="en-US" sz="2800">
                <a:latin typeface="宋体" panose="02010600030101010101" pitchFamily="2" charset="-122"/>
                <a:ea typeface="宋体" panose="02010600030101010101" pitchFamily="2" charset="-122"/>
                <a:cs typeface="宋体" panose="02010600030101010101" pitchFamily="2" charset="-122"/>
              </a:rPr>
              <a:t>震不仅破坏当地的资源环境和生态系</a:t>
            </a:r>
            <a:r>
              <a:rPr lang="zh-CN" altLang="en-US" sz="2800" smtClean="0">
                <a:latin typeface="宋体" panose="02010600030101010101" pitchFamily="2" charset="-122"/>
                <a:ea typeface="宋体" panose="02010600030101010101" pitchFamily="2" charset="-122"/>
                <a:cs typeface="宋体" panose="02010600030101010101" pitchFamily="2" charset="-122"/>
              </a:rPr>
              <a:t>统，还</a:t>
            </a:r>
            <a:r>
              <a:rPr lang="zh-CN" altLang="en-US" sz="2800">
                <a:latin typeface="宋体" panose="02010600030101010101" pitchFamily="2" charset="-122"/>
                <a:ea typeface="宋体" panose="02010600030101010101" pitchFamily="2" charset="-122"/>
                <a:cs typeface="宋体" panose="02010600030101010101" pitchFamily="2" charset="-122"/>
              </a:rPr>
              <a:t>会造成家破人亡和生活突</a:t>
            </a:r>
            <a:r>
              <a:rPr lang="zh-CN" altLang="en-US" sz="2800" smtClean="0">
                <a:latin typeface="宋体" panose="02010600030101010101" pitchFamily="2" charset="-122"/>
                <a:ea typeface="宋体" panose="02010600030101010101" pitchFamily="2" charset="-122"/>
                <a:cs typeface="宋体" panose="02010600030101010101" pitchFamily="2" charset="-122"/>
              </a:rPr>
              <a:t>变，从</a:t>
            </a:r>
            <a:r>
              <a:rPr lang="zh-CN" altLang="en-US" sz="2800">
                <a:latin typeface="宋体" panose="02010600030101010101" pitchFamily="2" charset="-122"/>
                <a:ea typeface="宋体" panose="02010600030101010101" pitchFamily="2" charset="-122"/>
                <a:cs typeface="宋体" panose="02010600030101010101" pitchFamily="2" charset="-122"/>
              </a:rPr>
              <a:t>而严重损害灾区人们的心理健康。</a:t>
            </a:r>
          </a:p>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3" name="文本框 2"/>
          <p:cNvSpPr txBox="1"/>
          <p:nvPr/>
        </p:nvSpPr>
        <p:spPr>
          <a:xfrm>
            <a:off x="784225" y="652780"/>
            <a:ext cx="10734040" cy="442722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5.</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地震的分布</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）板</a:t>
            </a:r>
            <a:r>
              <a:rPr lang="zh-CN" altLang="en-US" sz="2800">
                <a:latin typeface="宋体" panose="02010600030101010101" pitchFamily="2" charset="-122"/>
                <a:ea typeface="宋体" panose="02010600030101010101" pitchFamily="2" charset="-122"/>
                <a:cs typeface="宋体" panose="02010600030101010101" pitchFamily="2" charset="-122"/>
              </a:rPr>
              <a:t>块与板块交界处地壳极不稳</a:t>
            </a:r>
            <a:r>
              <a:rPr lang="zh-CN" altLang="en-US" sz="2800" smtClean="0">
                <a:latin typeface="宋体" panose="02010600030101010101" pitchFamily="2" charset="-122"/>
                <a:ea typeface="宋体" panose="02010600030101010101" pitchFamily="2" charset="-122"/>
                <a:cs typeface="宋体" panose="02010600030101010101" pitchFamily="2" charset="-122"/>
              </a:rPr>
              <a:t>定，是</a:t>
            </a:r>
            <a:r>
              <a:rPr lang="zh-CN" altLang="en-US" sz="2800">
                <a:latin typeface="宋体" panose="02010600030101010101" pitchFamily="2" charset="-122"/>
                <a:ea typeface="宋体" panose="02010600030101010101" pitchFamily="2" charset="-122"/>
                <a:cs typeface="宋体" panose="02010600030101010101" pitchFamily="2" charset="-122"/>
              </a:rPr>
              <a:t>地震易发地</a:t>
            </a:r>
            <a:r>
              <a:rPr lang="zh-CN" altLang="en-US" sz="2800" smtClean="0">
                <a:latin typeface="宋体" panose="02010600030101010101" pitchFamily="2" charset="-122"/>
                <a:ea typeface="宋体" panose="02010600030101010101" pitchFamily="2" charset="-122"/>
                <a:cs typeface="宋体" panose="02010600030101010101" pitchFamily="2" charset="-122"/>
              </a:rPr>
              <a:t>区，集</a:t>
            </a:r>
            <a:r>
              <a:rPr lang="zh-CN" altLang="en-US" sz="2800">
                <a:latin typeface="宋体" panose="02010600030101010101" pitchFamily="2" charset="-122"/>
                <a:ea typeface="宋体" panose="02010600030101010101" pitchFamily="2" charset="-122"/>
                <a:cs typeface="宋体" panose="02010600030101010101" pitchFamily="2" charset="-122"/>
              </a:rPr>
              <a:t>中分布在环太平洋和地中海喜马拉雅地带。</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）我</a:t>
            </a:r>
            <a:r>
              <a:rPr lang="zh-CN" altLang="en-US" sz="2800">
                <a:latin typeface="宋体" panose="02010600030101010101" pitchFamily="2" charset="-122"/>
                <a:ea typeface="宋体" panose="02010600030101010101" pitchFamily="2" charset="-122"/>
                <a:cs typeface="宋体" panose="02010600030101010101" pitchFamily="2" charset="-122"/>
              </a:rPr>
              <a:t>国的地震灾害发生范围广、频度高、强度</a:t>
            </a:r>
            <a:r>
              <a:rPr lang="zh-CN" altLang="en-US" sz="2800" smtClean="0">
                <a:latin typeface="宋体" panose="02010600030101010101" pitchFamily="2" charset="-122"/>
                <a:ea typeface="宋体" panose="02010600030101010101" pitchFamily="2" charset="-122"/>
                <a:cs typeface="宋体" panose="02010600030101010101" pitchFamily="2" charset="-122"/>
              </a:rPr>
              <a:t>大，是</a:t>
            </a:r>
            <a:r>
              <a:rPr lang="zh-CN" altLang="en-US" sz="2800">
                <a:latin typeface="宋体" panose="02010600030101010101" pitchFamily="2" charset="-122"/>
                <a:ea typeface="宋体" panose="02010600030101010101" pitchFamily="2" charset="-122"/>
                <a:cs typeface="宋体" panose="02010600030101010101" pitchFamily="2" charset="-122"/>
              </a:rPr>
              <a:t>世界上地震灾情最严重的国家之一。我国地震灾害发生频繁的地区有台湾、西藏、新疆、青海、云南、四川</a:t>
            </a:r>
            <a:r>
              <a:rPr lang="zh-CN" altLang="en-US" sz="2800" smtClean="0">
                <a:latin typeface="宋体" panose="02010600030101010101" pitchFamily="2" charset="-122"/>
                <a:ea typeface="宋体" panose="02010600030101010101" pitchFamily="2" charset="-122"/>
                <a:cs typeface="宋体" panose="02010600030101010101" pitchFamily="2" charset="-122"/>
              </a:rPr>
              <a:t>等。</a:t>
            </a:r>
            <a:endParaRPr lang="zh-CN" altLang="en-US" sz="2800"/>
          </a:p>
          <a:p>
            <a:pPr indent="0" fontAlgn="auto">
              <a:lnSpc>
                <a:spcPct val="150000"/>
              </a:lnSpc>
            </a:pPr>
            <a:endParaRPr lang="zh-CN" altLang="en-US" sz="2800"/>
          </a:p>
        </p:txBody>
      </p:sp>
    </p:spTree>
  </p:cSld>
  <p:clrMapOvr>
    <a:masterClrMapping/>
  </p:clrMapOvr>
  <p:transition spd="med">
    <p:pull/>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225" y="516890"/>
            <a:ext cx="10750550" cy="599503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二、滑坡和泥石流</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滑坡</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）概念：山</a:t>
            </a:r>
            <a:r>
              <a:rPr lang="zh-CN" altLang="en-US" sz="2800">
                <a:latin typeface="宋体" panose="02010600030101010101" pitchFamily="2" charset="-122"/>
                <a:ea typeface="宋体" panose="02010600030101010101" pitchFamily="2" charset="-122"/>
                <a:cs typeface="宋体" panose="02010600030101010101" pitchFamily="2" charset="-122"/>
              </a:rPr>
              <a:t>地斜坡上的岩体或土</a:t>
            </a:r>
            <a:r>
              <a:rPr lang="zh-CN" altLang="en-US" sz="2800" smtClean="0">
                <a:latin typeface="宋体" panose="02010600030101010101" pitchFamily="2" charset="-122"/>
                <a:ea typeface="宋体" panose="02010600030101010101" pitchFamily="2" charset="-122"/>
                <a:cs typeface="宋体" panose="02010600030101010101" pitchFamily="2" charset="-122"/>
              </a:rPr>
              <a:t>体，因</a:t>
            </a:r>
            <a:r>
              <a:rPr lang="zh-CN" altLang="en-US" sz="2800">
                <a:latin typeface="宋体" panose="02010600030101010101" pitchFamily="2" charset="-122"/>
                <a:ea typeface="宋体" panose="02010600030101010101" pitchFamily="2" charset="-122"/>
                <a:cs typeface="宋体" panose="02010600030101010101" pitchFamily="2" charset="-122"/>
              </a:rPr>
              <a:t>河流冲刷、地下水活动、地震及人类活动等原</a:t>
            </a:r>
            <a:r>
              <a:rPr lang="zh-CN" altLang="en-US" sz="2800" smtClean="0">
                <a:latin typeface="宋体" panose="02010600030101010101" pitchFamily="2" charset="-122"/>
                <a:ea typeface="宋体" panose="02010600030101010101" pitchFamily="2" charset="-122"/>
                <a:cs typeface="宋体" panose="02010600030101010101" pitchFamily="2" charset="-122"/>
              </a:rPr>
              <a:t>因，在</a:t>
            </a:r>
            <a:r>
              <a:rPr lang="zh-CN" altLang="en-US" sz="2800">
                <a:latin typeface="宋体" panose="02010600030101010101" pitchFamily="2" charset="-122"/>
                <a:ea typeface="宋体" panose="02010600030101010101" pitchFamily="2" charset="-122"/>
                <a:cs typeface="宋体" panose="02010600030101010101" pitchFamily="2" charset="-122"/>
              </a:rPr>
              <a:t>重力作用</a:t>
            </a:r>
            <a:r>
              <a:rPr lang="zh-CN" altLang="en-US" sz="2800" smtClean="0">
                <a:latin typeface="宋体" panose="02010600030101010101" pitchFamily="2" charset="-122"/>
                <a:ea typeface="宋体" panose="02010600030101010101" pitchFamily="2" charset="-122"/>
                <a:cs typeface="宋体" panose="02010600030101010101" pitchFamily="2" charset="-122"/>
              </a:rPr>
              <a:t>下，沿</a:t>
            </a:r>
            <a:r>
              <a:rPr lang="zh-CN" altLang="en-US" sz="2800">
                <a:latin typeface="宋体" panose="02010600030101010101" pitchFamily="2" charset="-122"/>
                <a:ea typeface="宋体" panose="02010600030101010101" pitchFamily="2" charset="-122"/>
                <a:cs typeface="宋体" panose="02010600030101010101" pitchFamily="2" charset="-122"/>
              </a:rPr>
              <a:t>一定的滑动面整体下滑的现象。</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）分布：岩</a:t>
            </a:r>
            <a:r>
              <a:rPr lang="zh-CN" altLang="en-US" sz="2800">
                <a:latin typeface="宋体" panose="02010600030101010101" pitchFamily="2" charset="-122"/>
                <a:ea typeface="宋体" panose="02010600030101010101" pitchFamily="2" charset="-122"/>
                <a:cs typeface="宋体" panose="02010600030101010101" pitchFamily="2" charset="-122"/>
              </a:rPr>
              <a:t>体比较破碎、地势起伏较大、植被覆盖度较差的山地丘陵区以及工程建设频繁的地区。</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）危害：破</a:t>
            </a:r>
            <a:r>
              <a:rPr lang="zh-CN" altLang="en-US" sz="2800">
                <a:latin typeface="宋体" panose="02010600030101010101" pitchFamily="2" charset="-122"/>
                <a:ea typeface="宋体" panose="02010600030101010101" pitchFamily="2" charset="-122"/>
                <a:cs typeface="宋体" panose="02010600030101010101" pitchFamily="2" charset="-122"/>
              </a:rPr>
              <a:t>坏或掩埋农田、道路和建筑</a:t>
            </a:r>
            <a:r>
              <a:rPr lang="zh-CN" altLang="en-US" sz="2800" smtClean="0">
                <a:latin typeface="宋体" panose="02010600030101010101" pitchFamily="2" charset="-122"/>
                <a:ea typeface="宋体" panose="02010600030101010101" pitchFamily="2" charset="-122"/>
                <a:cs typeface="宋体" panose="02010600030101010101" pitchFamily="2" charset="-122"/>
              </a:rPr>
              <a:t>物，堵</a:t>
            </a:r>
            <a:r>
              <a:rPr lang="zh-CN" altLang="en-US" sz="2800">
                <a:latin typeface="宋体" panose="02010600030101010101" pitchFamily="2" charset="-122"/>
                <a:ea typeface="宋体" panose="02010600030101010101" pitchFamily="2" charset="-122"/>
                <a:cs typeface="宋体" panose="02010600030101010101" pitchFamily="2" charset="-122"/>
              </a:rPr>
              <a:t>塞河</a:t>
            </a:r>
            <a:r>
              <a:rPr lang="zh-CN" altLang="en-US" sz="2800" smtClean="0">
                <a:latin typeface="宋体" panose="02010600030101010101" pitchFamily="2" charset="-122"/>
                <a:ea typeface="宋体" panose="02010600030101010101" pitchFamily="2" charset="-122"/>
                <a:cs typeface="宋体" panose="02010600030101010101" pitchFamily="2" charset="-122"/>
              </a:rPr>
              <a:t>道，可</a:t>
            </a:r>
            <a:r>
              <a:rPr lang="zh-CN" altLang="en-US" sz="2800">
                <a:latin typeface="宋体" panose="02010600030101010101" pitchFamily="2" charset="-122"/>
                <a:ea typeface="宋体" panose="02010600030101010101" pitchFamily="2" charset="-122"/>
                <a:cs typeface="宋体" panose="02010600030101010101" pitchFamily="2" charset="-122"/>
              </a:rPr>
              <a:t>能造成重大的人员伤亡。</a:t>
            </a:r>
          </a:p>
        </p:txBody>
      </p:sp>
    </p:spTree>
  </p:cSld>
  <p:clrMapOvr>
    <a:masterClrMapping/>
  </p:clrMapOvr>
  <p:transition spd="med">
    <p:pull/>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386080"/>
            <a:ext cx="10673715" cy="639508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泥石流</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）概念：山</a:t>
            </a:r>
            <a:r>
              <a:rPr lang="zh-CN" altLang="en-US" sz="2800">
                <a:latin typeface="宋体" panose="02010600030101010101" pitchFamily="2" charset="-122"/>
                <a:ea typeface="宋体" panose="02010600030101010101" pitchFamily="2" charset="-122"/>
                <a:cs typeface="宋体" panose="02010600030101010101" pitchFamily="2" charset="-122"/>
              </a:rPr>
              <a:t>区沟谷中由暴雨或冰雪消融等激发</a:t>
            </a:r>
            <a:r>
              <a:rPr lang="zh-CN" altLang="en-US" sz="2800" smtClean="0">
                <a:latin typeface="宋体" panose="02010600030101010101" pitchFamily="2" charset="-122"/>
                <a:ea typeface="宋体" panose="02010600030101010101" pitchFamily="2" charset="-122"/>
                <a:cs typeface="宋体" panose="02010600030101010101" pitchFamily="2" charset="-122"/>
              </a:rPr>
              <a:t>的，含</a:t>
            </a:r>
            <a:r>
              <a:rPr lang="zh-CN" altLang="en-US" sz="2800">
                <a:latin typeface="宋体" panose="02010600030101010101" pitchFamily="2" charset="-122"/>
                <a:ea typeface="宋体" panose="02010600030101010101" pitchFamily="2" charset="-122"/>
                <a:cs typeface="宋体" panose="02010600030101010101" pitchFamily="2" charset="-122"/>
              </a:rPr>
              <a:t>有大量泥沙、石块的特殊洪流。</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）条件：地</a:t>
            </a:r>
            <a:r>
              <a:rPr lang="zh-CN" altLang="en-US" sz="2800">
                <a:latin typeface="宋体" panose="02010600030101010101" pitchFamily="2" charset="-122"/>
                <a:ea typeface="宋体" panose="02010600030101010101" pitchFamily="2" charset="-122"/>
                <a:cs typeface="宋体" panose="02010600030101010101" pitchFamily="2" charset="-122"/>
              </a:rPr>
              <a:t>形陡峻、具有丰富的松散物质以及短时间内有大量水流。</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）分布：山</a:t>
            </a:r>
            <a:r>
              <a:rPr lang="zh-CN" altLang="en-US" sz="2800">
                <a:latin typeface="宋体" panose="02010600030101010101" pitchFamily="2" charset="-122"/>
                <a:ea typeface="宋体" panose="02010600030101010101" pitchFamily="2" charset="-122"/>
                <a:cs typeface="宋体" panose="02010600030101010101" pitchFamily="2" charset="-122"/>
              </a:rPr>
              <a:t>区沟谷地区。</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4</a:t>
            </a:r>
            <a:r>
              <a:rPr lang="zh-CN" altLang="en-US" sz="2800" smtClean="0">
                <a:latin typeface="宋体" panose="02010600030101010101" pitchFamily="2" charset="-122"/>
                <a:ea typeface="宋体" panose="02010600030101010101" pitchFamily="2" charset="-122"/>
                <a:cs typeface="宋体" panose="02010600030101010101" pitchFamily="2" charset="-122"/>
              </a:rPr>
              <a:t>）危害：摧</a:t>
            </a:r>
            <a:r>
              <a:rPr lang="zh-CN" altLang="en-US" sz="2800">
                <a:latin typeface="宋体" panose="02010600030101010101" pitchFamily="2" charset="-122"/>
                <a:ea typeface="宋体" panose="02010600030101010101" pitchFamily="2" charset="-122"/>
                <a:cs typeface="宋体" panose="02010600030101010101" pitchFamily="2" charset="-122"/>
              </a:rPr>
              <a:t>毁聚</a:t>
            </a:r>
            <a:r>
              <a:rPr lang="zh-CN" altLang="en-US" sz="2800" smtClean="0">
                <a:latin typeface="宋体" panose="02010600030101010101" pitchFamily="2" charset="-122"/>
                <a:ea typeface="宋体" panose="02010600030101010101" pitchFamily="2" charset="-122"/>
                <a:cs typeface="宋体" panose="02010600030101010101" pitchFamily="2" charset="-122"/>
              </a:rPr>
              <a:t>落，破</a:t>
            </a:r>
            <a:r>
              <a:rPr lang="zh-CN" altLang="en-US" sz="2800">
                <a:latin typeface="宋体" panose="02010600030101010101" pitchFamily="2" charset="-122"/>
                <a:ea typeface="宋体" panose="02010600030101010101" pitchFamily="2" charset="-122"/>
                <a:cs typeface="宋体" panose="02010600030101010101" pitchFamily="2" charset="-122"/>
              </a:rPr>
              <a:t>坏森林、农田、道</a:t>
            </a:r>
            <a:r>
              <a:rPr lang="zh-CN" altLang="en-US" sz="2800" smtClean="0">
                <a:latin typeface="宋体" panose="02010600030101010101" pitchFamily="2" charset="-122"/>
                <a:ea typeface="宋体" panose="02010600030101010101" pitchFamily="2" charset="-122"/>
                <a:cs typeface="宋体" panose="02010600030101010101" pitchFamily="2" charset="-122"/>
              </a:rPr>
              <a:t>路，淤</a:t>
            </a:r>
            <a:r>
              <a:rPr lang="zh-CN" altLang="en-US" sz="2800">
                <a:latin typeface="宋体" panose="02010600030101010101" pitchFamily="2" charset="-122"/>
                <a:ea typeface="宋体" panose="02010600030101010101" pitchFamily="2" charset="-122"/>
                <a:cs typeface="宋体" panose="02010600030101010101" pitchFamily="2" charset="-122"/>
              </a:rPr>
              <a:t>塞江河</a:t>
            </a:r>
            <a:r>
              <a:rPr lang="zh-CN" altLang="en-US" sz="2800" smtClean="0">
                <a:latin typeface="宋体" panose="02010600030101010101" pitchFamily="2" charset="-122"/>
                <a:ea typeface="宋体" panose="02010600030101010101" pitchFamily="2" charset="-122"/>
                <a:cs typeface="宋体" panose="02010600030101010101" pitchFamily="2" charset="-122"/>
              </a:rPr>
              <a:t>等，可</a:t>
            </a:r>
            <a:r>
              <a:rPr lang="zh-CN" altLang="en-US" sz="2800">
                <a:latin typeface="宋体" panose="02010600030101010101" pitchFamily="2" charset="-122"/>
                <a:ea typeface="宋体" panose="02010600030101010101" pitchFamily="2" charset="-122"/>
                <a:cs typeface="宋体" panose="02010600030101010101" pitchFamily="2" charset="-122"/>
              </a:rPr>
              <a:t>能造成重大的人员伤亡。</a:t>
            </a:r>
          </a:p>
          <a:p>
            <a:pPr indent="711200" algn="just"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我国山区面积广</a:t>
            </a:r>
            <a:r>
              <a:rPr lang="zh-CN" altLang="en-US" sz="2800" smtClean="0">
                <a:latin typeface="宋体" panose="02010600030101010101" pitchFamily="2" charset="-122"/>
                <a:ea typeface="宋体" panose="02010600030101010101" pitchFamily="2" charset="-122"/>
                <a:cs typeface="宋体" panose="02010600030101010101" pitchFamily="2" charset="-122"/>
              </a:rPr>
              <a:t>大，滑</a:t>
            </a:r>
            <a:r>
              <a:rPr lang="zh-CN" altLang="en-US" sz="2800">
                <a:latin typeface="宋体" panose="02010600030101010101" pitchFamily="2" charset="-122"/>
                <a:ea typeface="宋体" panose="02010600030101010101" pitchFamily="2" charset="-122"/>
                <a:cs typeface="宋体" panose="02010600030101010101" pitchFamily="2" charset="-122"/>
              </a:rPr>
              <a:t>坡和泥石流分布广</a:t>
            </a:r>
            <a:r>
              <a:rPr lang="zh-CN" altLang="en-US" sz="2800" smtClean="0">
                <a:latin typeface="宋体" panose="02010600030101010101" pitchFamily="2" charset="-122"/>
                <a:ea typeface="宋体" panose="02010600030101010101" pitchFamily="2" charset="-122"/>
                <a:cs typeface="宋体" panose="02010600030101010101" pitchFamily="2" charset="-122"/>
              </a:rPr>
              <a:t>泛，发</a:t>
            </a:r>
            <a:r>
              <a:rPr lang="zh-CN" altLang="en-US" sz="2800">
                <a:latin typeface="宋体" panose="02010600030101010101" pitchFamily="2" charset="-122"/>
                <a:ea typeface="宋体" panose="02010600030101010101" pitchFamily="2" charset="-122"/>
                <a:cs typeface="宋体" panose="02010600030101010101" pitchFamily="2" charset="-122"/>
              </a:rPr>
              <a:t>生频</a:t>
            </a:r>
            <a:r>
              <a:rPr lang="zh-CN" altLang="en-US" sz="2800" smtClean="0">
                <a:latin typeface="宋体" panose="02010600030101010101" pitchFamily="2" charset="-122"/>
                <a:ea typeface="宋体" panose="02010600030101010101" pitchFamily="2" charset="-122"/>
                <a:cs typeface="宋体" panose="02010600030101010101" pitchFamily="2" charset="-122"/>
              </a:rPr>
              <a:t>繁，尤</a:t>
            </a:r>
            <a:r>
              <a:rPr lang="zh-CN" altLang="en-US" sz="2800">
                <a:latin typeface="宋体" panose="02010600030101010101" pitchFamily="2" charset="-122"/>
                <a:ea typeface="宋体" panose="02010600030101010101" pitchFamily="2" charset="-122"/>
                <a:cs typeface="宋体" panose="02010600030101010101" pitchFamily="2" charset="-122"/>
              </a:rPr>
              <a:t>以西南地区最为多发。</a:t>
            </a:r>
          </a:p>
        </p:txBody>
      </p:sp>
    </p:spTree>
  </p:cSld>
  <p:clrMapOvr>
    <a:masterClrMapping/>
  </p:clrMapOvr>
  <p:transition spd="med">
    <p:pull/>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6" name="文本框 5"/>
          <p:cNvSpPr txBox="1"/>
          <p:nvPr/>
        </p:nvSpPr>
        <p:spPr>
          <a:xfrm>
            <a:off x="784860" y="758825"/>
            <a:ext cx="10733405" cy="5259705"/>
          </a:xfrm>
          <a:prstGeom prst="rect">
            <a:avLst/>
          </a:prstGeom>
          <a:noFill/>
        </p:spPr>
        <p:txBody>
          <a:bodyPr wrap="square" rtlCol="0">
            <a:noAutofit/>
          </a:bodyPr>
          <a:lstStyle/>
          <a:p>
            <a:pPr indent="0" algn="ctr" fontAlgn="auto">
              <a:lnSpc>
                <a:spcPct val="150000"/>
              </a:lnSpc>
            </a:pP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第三节</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防</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灾</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减</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灾</a:t>
            </a:r>
          </a:p>
          <a:p>
            <a:pPr indent="0" algn="ctr" fontAlgn="auto">
              <a:lnSpc>
                <a:spcPct val="150000"/>
              </a:lnSpc>
            </a:pP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第四节</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地理信息技术在防灾减灾中的应用</a:t>
            </a:r>
          </a:p>
          <a:p>
            <a:pPr indent="0" fontAlgn="auto">
              <a:lnSpc>
                <a:spcPct val="150000"/>
              </a:lnSpc>
            </a:pPr>
            <a:endPar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知识梳理】</a:t>
            </a: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p>
          <a:p>
            <a:pPr indent="0" fontAlgn="auto">
              <a:lnSpc>
                <a:spcPct val="150000"/>
              </a:lnSpc>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一、防灾减灾手段</a:t>
            </a:r>
          </a:p>
          <a:p>
            <a:pPr indent="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我国防灾减灾工作指导方</a:t>
            </a:r>
            <a:r>
              <a:rPr lang="zh-CN" altLang="en-US" sz="2800" smtClean="0">
                <a:latin typeface="宋体" panose="02010600030101010101" pitchFamily="2" charset="-122"/>
                <a:ea typeface="宋体" panose="02010600030101010101" pitchFamily="2" charset="-122"/>
                <a:cs typeface="宋体" panose="02010600030101010101" pitchFamily="2" charset="-122"/>
              </a:rPr>
              <a:t>针：</a:t>
            </a:r>
            <a:r>
              <a:rPr lang="en-US" altLang="zh-CN" sz="2800" smtClean="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以防为</a:t>
            </a:r>
            <a:r>
              <a:rPr lang="zh-CN" altLang="en-US" sz="2800" smtClean="0">
                <a:latin typeface="宋体" panose="02010600030101010101" pitchFamily="2" charset="-122"/>
                <a:ea typeface="宋体" panose="02010600030101010101" pitchFamily="2" charset="-122"/>
                <a:cs typeface="宋体" panose="02010600030101010101" pitchFamily="2" charset="-122"/>
              </a:rPr>
              <a:t>主，防</a:t>
            </a:r>
            <a:r>
              <a:rPr lang="zh-CN" altLang="en-US" sz="2800">
                <a:latin typeface="宋体" panose="02010600030101010101" pitchFamily="2" charset="-122"/>
                <a:ea typeface="宋体" panose="02010600030101010101" pitchFamily="2" charset="-122"/>
                <a:cs typeface="宋体" panose="02010600030101010101" pitchFamily="2" charset="-122"/>
              </a:rPr>
              <a:t>抗救相结合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p>
        </p:txBody>
      </p:sp>
    </p:spTree>
  </p:cSld>
  <p:clrMapOvr>
    <a:masterClrMapping/>
  </p:clrMapOvr>
  <p:transition spd="med">
    <p:pull/>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225" y="608965"/>
            <a:ext cx="10734675" cy="586803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防灾减灾手段</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609600"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1</a:t>
            </a:r>
            <a:r>
              <a:rPr lang="zh-CN" altLang="en-US" sz="2400" smtClean="0">
                <a:latin typeface="宋体" panose="02010600030101010101" pitchFamily="2" charset="-122"/>
                <a:ea typeface="宋体" panose="02010600030101010101" pitchFamily="2" charset="-122"/>
                <a:cs typeface="宋体" panose="02010600030101010101" pitchFamily="2" charset="-122"/>
              </a:rPr>
              <a:t>）灾</a:t>
            </a:r>
            <a:r>
              <a:rPr lang="zh-CN" altLang="en-US" sz="2400">
                <a:latin typeface="宋体" panose="02010600030101010101" pitchFamily="2" charset="-122"/>
                <a:ea typeface="宋体" panose="02010600030101010101" pitchFamily="2" charset="-122"/>
                <a:cs typeface="宋体" panose="02010600030101010101" pitchFamily="2" charset="-122"/>
              </a:rPr>
              <a:t>害监</a:t>
            </a:r>
            <a:r>
              <a:rPr lang="zh-CN" altLang="en-US" sz="2400" smtClean="0">
                <a:latin typeface="宋体" panose="02010600030101010101" pitchFamily="2" charset="-122"/>
                <a:ea typeface="宋体" panose="02010600030101010101" pitchFamily="2" charset="-122"/>
                <a:cs typeface="宋体" panose="02010600030101010101" pitchFamily="2" charset="-122"/>
              </a:rPr>
              <a:t>测：通</a:t>
            </a:r>
            <a:r>
              <a:rPr lang="zh-CN" altLang="en-US" sz="2400">
                <a:latin typeface="宋体" panose="02010600030101010101" pitchFamily="2" charset="-122"/>
                <a:ea typeface="宋体" panose="02010600030101010101" pitchFamily="2" charset="-122"/>
                <a:cs typeface="宋体" panose="02010600030101010101" pitchFamily="2" charset="-122"/>
              </a:rPr>
              <a:t>过自然灾害监测系统主要对自然灾害的孕育、发生、发展和致灾全过程进行动态监测。</a:t>
            </a:r>
          </a:p>
          <a:p>
            <a:pPr indent="609600"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2</a:t>
            </a:r>
            <a:r>
              <a:rPr lang="zh-CN" altLang="en-US" sz="2400" smtClean="0">
                <a:latin typeface="宋体" panose="02010600030101010101" pitchFamily="2" charset="-122"/>
                <a:ea typeface="宋体" panose="02010600030101010101" pitchFamily="2" charset="-122"/>
                <a:cs typeface="宋体" panose="02010600030101010101" pitchFamily="2" charset="-122"/>
              </a:rPr>
              <a:t>）灾</a:t>
            </a:r>
            <a:r>
              <a:rPr lang="zh-CN" altLang="en-US" sz="2400">
                <a:latin typeface="宋体" panose="02010600030101010101" pitchFamily="2" charset="-122"/>
                <a:ea typeface="宋体" panose="02010600030101010101" pitchFamily="2" charset="-122"/>
                <a:cs typeface="宋体" panose="02010600030101010101" pitchFamily="2" charset="-122"/>
              </a:rPr>
              <a:t>害防</a:t>
            </a:r>
            <a:r>
              <a:rPr lang="zh-CN" altLang="en-US" sz="2400" smtClean="0">
                <a:latin typeface="宋体" panose="02010600030101010101" pitchFamily="2" charset="-122"/>
                <a:ea typeface="宋体" panose="02010600030101010101" pitchFamily="2" charset="-122"/>
                <a:cs typeface="宋体" panose="02010600030101010101" pitchFamily="2" charset="-122"/>
              </a:rPr>
              <a:t>御：一</a:t>
            </a:r>
            <a:r>
              <a:rPr lang="zh-CN" altLang="en-US" sz="2400">
                <a:latin typeface="宋体" panose="02010600030101010101" pitchFamily="2" charset="-122"/>
                <a:ea typeface="宋体" panose="02010600030101010101" pitchFamily="2" charset="-122"/>
                <a:cs typeface="宋体" panose="02010600030101010101" pitchFamily="2" charset="-122"/>
              </a:rPr>
              <a:t>方面修建水库、堤坝、防护林等防灾工</a:t>
            </a:r>
            <a:r>
              <a:rPr lang="zh-CN" altLang="en-US" sz="2400" smtClean="0">
                <a:latin typeface="宋体" panose="02010600030101010101" pitchFamily="2" charset="-122"/>
                <a:ea typeface="宋体" panose="02010600030101010101" pitchFamily="2" charset="-122"/>
                <a:cs typeface="宋体" panose="02010600030101010101" pitchFamily="2" charset="-122"/>
              </a:rPr>
              <a:t>程；另</a:t>
            </a:r>
            <a:r>
              <a:rPr lang="zh-CN" altLang="en-US" sz="2400">
                <a:latin typeface="宋体" panose="02010600030101010101" pitchFamily="2" charset="-122"/>
                <a:ea typeface="宋体" panose="02010600030101010101" pitchFamily="2" charset="-122"/>
                <a:cs typeface="宋体" panose="02010600030101010101" pitchFamily="2" charset="-122"/>
              </a:rPr>
              <a:t>一方面施行防灾减灾的法律法</a:t>
            </a:r>
            <a:r>
              <a:rPr lang="zh-CN" altLang="en-US" sz="2400" smtClean="0">
                <a:latin typeface="宋体" panose="02010600030101010101" pitchFamily="2" charset="-122"/>
                <a:ea typeface="宋体" panose="02010600030101010101" pitchFamily="2" charset="-122"/>
                <a:cs typeface="宋体" panose="02010600030101010101" pitchFamily="2" charset="-122"/>
              </a:rPr>
              <a:t>规，开</a:t>
            </a:r>
            <a:r>
              <a:rPr lang="zh-CN" altLang="en-US" sz="2400">
                <a:latin typeface="宋体" panose="02010600030101010101" pitchFamily="2" charset="-122"/>
                <a:ea typeface="宋体" panose="02010600030101010101" pitchFamily="2" charset="-122"/>
                <a:cs typeface="宋体" panose="02010600030101010101" pitchFamily="2" charset="-122"/>
              </a:rPr>
              <a:t>展减灾教育。</a:t>
            </a:r>
          </a:p>
          <a:p>
            <a:pPr indent="609600"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3</a:t>
            </a:r>
            <a:r>
              <a:rPr lang="zh-CN" altLang="en-US" sz="2400" smtClean="0">
                <a:latin typeface="宋体" panose="02010600030101010101" pitchFamily="2" charset="-122"/>
                <a:ea typeface="宋体" panose="02010600030101010101" pitchFamily="2" charset="-122"/>
                <a:cs typeface="宋体" panose="02010600030101010101" pitchFamily="2" charset="-122"/>
              </a:rPr>
              <a:t>）灾</a:t>
            </a:r>
            <a:r>
              <a:rPr lang="zh-CN" altLang="en-US" sz="2400">
                <a:latin typeface="宋体" panose="02010600030101010101" pitchFamily="2" charset="-122"/>
                <a:ea typeface="宋体" panose="02010600030101010101" pitchFamily="2" charset="-122"/>
                <a:cs typeface="宋体" panose="02010600030101010101" pitchFamily="2" charset="-122"/>
              </a:rPr>
              <a:t>害救援与救</a:t>
            </a:r>
            <a:r>
              <a:rPr lang="zh-CN" altLang="en-US" sz="2400" smtClean="0">
                <a:latin typeface="宋体" panose="02010600030101010101" pitchFamily="2" charset="-122"/>
                <a:ea typeface="宋体" panose="02010600030101010101" pitchFamily="2" charset="-122"/>
                <a:cs typeface="宋体" panose="02010600030101010101" pitchFamily="2" charset="-122"/>
              </a:rPr>
              <a:t>助：发</a:t>
            </a:r>
            <a:r>
              <a:rPr lang="zh-CN" altLang="en-US" sz="2400">
                <a:latin typeface="宋体" panose="02010600030101010101" pitchFamily="2" charset="-122"/>
                <a:ea typeface="宋体" panose="02010600030101010101" pitchFamily="2" charset="-122"/>
                <a:cs typeface="宋体" panose="02010600030101010101" pitchFamily="2" charset="-122"/>
              </a:rPr>
              <a:t>生自然灾害并达到应急响应程度</a:t>
            </a:r>
            <a:r>
              <a:rPr lang="zh-CN" altLang="en-US" sz="2400" smtClean="0">
                <a:latin typeface="宋体" panose="02010600030101010101" pitchFamily="2" charset="-122"/>
                <a:ea typeface="宋体" panose="02010600030101010101" pitchFamily="2" charset="-122"/>
                <a:cs typeface="宋体" panose="02010600030101010101" pitchFamily="2" charset="-122"/>
              </a:rPr>
              <a:t>时，应</a:t>
            </a:r>
            <a:r>
              <a:rPr lang="zh-CN" altLang="en-US" sz="2400">
                <a:latin typeface="宋体" panose="02010600030101010101" pitchFamily="2" charset="-122"/>
                <a:ea typeface="宋体" panose="02010600030101010101" pitchFamily="2" charset="-122"/>
                <a:cs typeface="宋体" panose="02010600030101010101" pitchFamily="2" charset="-122"/>
              </a:rPr>
              <a:t>按照国家有关自然灾害的应急预</a:t>
            </a:r>
            <a:r>
              <a:rPr lang="zh-CN" altLang="en-US" sz="2400" smtClean="0">
                <a:latin typeface="宋体" panose="02010600030101010101" pitchFamily="2" charset="-122"/>
                <a:ea typeface="宋体" panose="02010600030101010101" pitchFamily="2" charset="-122"/>
                <a:cs typeface="宋体" panose="02010600030101010101" pitchFamily="2" charset="-122"/>
              </a:rPr>
              <a:t>案，调</a:t>
            </a:r>
            <a:r>
              <a:rPr lang="zh-CN" altLang="en-US" sz="2400">
                <a:latin typeface="宋体" panose="02010600030101010101" pitchFamily="2" charset="-122"/>
                <a:ea typeface="宋体" panose="02010600030101010101" pitchFamily="2" charset="-122"/>
                <a:cs typeface="宋体" panose="02010600030101010101" pitchFamily="2" charset="-122"/>
              </a:rPr>
              <a:t>动救援物资和人</a:t>
            </a:r>
            <a:r>
              <a:rPr lang="zh-CN" altLang="en-US" sz="2400" smtClean="0">
                <a:latin typeface="宋体" panose="02010600030101010101" pitchFamily="2" charset="-122"/>
                <a:ea typeface="宋体" panose="02010600030101010101" pitchFamily="2" charset="-122"/>
                <a:cs typeface="宋体" panose="02010600030101010101" pitchFamily="2" charset="-122"/>
              </a:rPr>
              <a:t>员，尽</a:t>
            </a:r>
            <a:r>
              <a:rPr lang="zh-CN" altLang="en-US" sz="2400">
                <a:latin typeface="宋体" panose="02010600030101010101" pitchFamily="2" charset="-122"/>
                <a:ea typeface="宋体" panose="02010600030101010101" pitchFamily="2" charset="-122"/>
                <a:cs typeface="宋体" panose="02010600030101010101" pitchFamily="2" charset="-122"/>
              </a:rPr>
              <a:t>快稳定社会秩</a:t>
            </a:r>
            <a:r>
              <a:rPr lang="zh-CN" altLang="en-US" sz="2400" smtClean="0">
                <a:latin typeface="宋体" panose="02010600030101010101" pitchFamily="2" charset="-122"/>
                <a:ea typeface="宋体" panose="02010600030101010101" pitchFamily="2" charset="-122"/>
                <a:cs typeface="宋体" panose="02010600030101010101" pitchFamily="2" charset="-122"/>
              </a:rPr>
              <a:t>序，救</a:t>
            </a:r>
            <a:r>
              <a:rPr lang="zh-CN" altLang="en-US" sz="2400">
                <a:latin typeface="宋体" panose="02010600030101010101" pitchFamily="2" charset="-122"/>
                <a:ea typeface="宋体" panose="02010600030101010101" pitchFamily="2" charset="-122"/>
                <a:cs typeface="宋体" panose="02010600030101010101" pitchFamily="2" charset="-122"/>
              </a:rPr>
              <a:t>治伤</a:t>
            </a:r>
            <a:r>
              <a:rPr lang="zh-CN" altLang="en-US" sz="2400" smtClean="0">
                <a:latin typeface="宋体" panose="02010600030101010101" pitchFamily="2" charset="-122"/>
                <a:ea typeface="宋体" panose="02010600030101010101" pitchFamily="2" charset="-122"/>
                <a:cs typeface="宋体" panose="02010600030101010101" pitchFamily="2" charset="-122"/>
              </a:rPr>
              <a:t>员，开</a:t>
            </a:r>
            <a:r>
              <a:rPr lang="zh-CN" altLang="en-US" sz="2400">
                <a:latin typeface="宋体" panose="02010600030101010101" pitchFamily="2" charset="-122"/>
                <a:ea typeface="宋体" panose="02010600030101010101" pitchFamily="2" charset="-122"/>
                <a:cs typeface="宋体" panose="02010600030101010101" pitchFamily="2" charset="-122"/>
              </a:rPr>
              <a:t>展心理援助。</a:t>
            </a:r>
          </a:p>
          <a:p>
            <a:pPr indent="609600"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4</a:t>
            </a:r>
            <a:r>
              <a:rPr lang="zh-CN" altLang="en-US" sz="2400" smtClean="0">
                <a:latin typeface="宋体" panose="02010600030101010101" pitchFamily="2" charset="-122"/>
                <a:ea typeface="宋体" panose="02010600030101010101" pitchFamily="2" charset="-122"/>
                <a:cs typeface="宋体" panose="02010600030101010101" pitchFamily="2" charset="-122"/>
              </a:rPr>
              <a:t>）灾</a:t>
            </a:r>
            <a:r>
              <a:rPr lang="zh-CN" altLang="en-US" sz="2400">
                <a:latin typeface="宋体" panose="02010600030101010101" pitchFamily="2" charset="-122"/>
                <a:ea typeface="宋体" panose="02010600030101010101" pitchFamily="2" charset="-122"/>
                <a:cs typeface="宋体" panose="02010600030101010101" pitchFamily="2" charset="-122"/>
              </a:rPr>
              <a:t>后恢</a:t>
            </a:r>
            <a:r>
              <a:rPr lang="zh-CN" altLang="en-US" sz="2400" smtClean="0">
                <a:latin typeface="宋体" panose="02010600030101010101" pitchFamily="2" charset="-122"/>
                <a:ea typeface="宋体" panose="02010600030101010101" pitchFamily="2" charset="-122"/>
                <a:cs typeface="宋体" panose="02010600030101010101" pitchFamily="2" charset="-122"/>
              </a:rPr>
              <a:t>复：灾</a:t>
            </a:r>
            <a:r>
              <a:rPr lang="zh-CN" altLang="en-US" sz="2400">
                <a:latin typeface="宋体" panose="02010600030101010101" pitchFamily="2" charset="-122"/>
                <a:ea typeface="宋体" panose="02010600030101010101" pitchFamily="2" charset="-122"/>
                <a:cs typeface="宋体" panose="02010600030101010101" pitchFamily="2" charset="-122"/>
              </a:rPr>
              <a:t>后要尽快恢复灾区群众的生产和生</a:t>
            </a:r>
            <a:r>
              <a:rPr lang="zh-CN" altLang="en-US" sz="2400" smtClean="0">
                <a:latin typeface="宋体" panose="02010600030101010101" pitchFamily="2" charset="-122"/>
                <a:ea typeface="宋体" panose="02010600030101010101" pitchFamily="2" charset="-122"/>
                <a:cs typeface="宋体" panose="02010600030101010101" pitchFamily="2" charset="-122"/>
              </a:rPr>
              <a:t>活，并</a:t>
            </a:r>
            <a:r>
              <a:rPr lang="zh-CN" altLang="en-US" sz="2400">
                <a:latin typeface="宋体" panose="02010600030101010101" pitchFamily="2" charset="-122"/>
                <a:ea typeface="宋体" panose="02010600030101010101" pitchFamily="2" charset="-122"/>
                <a:cs typeface="宋体" panose="02010600030101010101" pitchFamily="2" charset="-122"/>
              </a:rPr>
              <a:t>促进灾区经济和社会的恢复和发展。</a:t>
            </a: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785495" y="452120"/>
            <a:ext cx="10549255" cy="1504950"/>
          </a:xfrm>
          <a:prstGeom prst="rect">
            <a:avLst/>
          </a:prstGeom>
          <a:noFill/>
        </p:spPr>
        <p:txBody>
          <a:bodyPr wrap="square" rtlCol="0">
            <a:noAutofit/>
          </a:bodyPr>
          <a:lstStyle/>
          <a:p>
            <a:pPr indent="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影响太阳辐射分布的因</a:t>
            </a:r>
            <a:r>
              <a:rPr lang="zh-CN" altLang="en-US" sz="2800" smtClean="0">
                <a:latin typeface="宋体" panose="02010600030101010101" pitchFamily="2" charset="-122"/>
                <a:ea typeface="宋体" panose="02010600030101010101" pitchFamily="2" charset="-122"/>
                <a:cs typeface="宋体" panose="02010600030101010101" pitchFamily="2" charset="-122"/>
              </a:rPr>
              <a:t>素：纬</a:t>
            </a:r>
            <a:r>
              <a:rPr lang="zh-CN" altLang="en-US" sz="2800">
                <a:latin typeface="宋体" panose="02010600030101010101" pitchFamily="2" charset="-122"/>
                <a:ea typeface="宋体" panose="02010600030101010101" pitchFamily="2" charset="-122"/>
                <a:cs typeface="宋体" panose="02010600030101010101" pitchFamily="2" charset="-122"/>
              </a:rPr>
              <a:t>度因素、地势、天气状况和昼长因素等。</a:t>
            </a:r>
          </a:p>
        </p:txBody>
      </p:sp>
      <p:pic>
        <p:nvPicPr>
          <p:cNvPr id="3" name="图片 2"/>
          <p:cNvPicPr>
            <a:picLocks noChangeAspect="1"/>
          </p:cNvPicPr>
          <p:nvPr/>
        </p:nvPicPr>
        <p:blipFill>
          <a:blip r:embed="rId3"/>
          <a:stretch>
            <a:fillRect/>
          </a:stretch>
        </p:blipFill>
        <p:spPr>
          <a:xfrm>
            <a:off x="2630396" y="1884314"/>
            <a:ext cx="7120890" cy="4475480"/>
          </a:xfrm>
          <a:prstGeom prst="rect">
            <a:avLst/>
          </a:prstGeom>
        </p:spPr>
      </p:pic>
    </p:spTree>
  </p:cSld>
  <p:clrMapOvr>
    <a:masterClrMapping/>
  </p:clrMapOvr>
  <p:transition spd="med">
    <p:pull/>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4" name="文本框 3"/>
          <p:cNvSpPr txBox="1"/>
          <p:nvPr/>
        </p:nvSpPr>
        <p:spPr>
          <a:xfrm>
            <a:off x="785495" y="666750"/>
            <a:ext cx="10732770" cy="562546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二、自救与互救</a:t>
            </a:r>
            <a:endParaRPr lang="zh-CN" altLang="en-US" sz="280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灾前准</a:t>
            </a:r>
            <a:r>
              <a:rPr lang="zh-CN" altLang="en-US" sz="2400" smtClean="0">
                <a:latin typeface="宋体" panose="02010600030101010101" pitchFamily="2" charset="-122"/>
                <a:ea typeface="宋体" panose="02010600030101010101" pitchFamily="2" charset="-122"/>
                <a:cs typeface="宋体" panose="02010600030101010101" pitchFamily="2" charset="-122"/>
              </a:rPr>
              <a:t>备：以</a:t>
            </a:r>
            <a:r>
              <a:rPr lang="zh-CN" altLang="en-US" sz="2400">
                <a:latin typeface="宋体" panose="02010600030101010101" pitchFamily="2" charset="-122"/>
                <a:ea typeface="宋体" panose="02010600030101010101" pitchFamily="2" charset="-122"/>
                <a:cs typeface="宋体" panose="02010600030101010101" pitchFamily="2" charset="-122"/>
              </a:rPr>
              <a:t>地震为</a:t>
            </a:r>
            <a:r>
              <a:rPr lang="zh-CN" altLang="en-US" sz="2400" smtClean="0">
                <a:latin typeface="宋体" panose="02010600030101010101" pitchFamily="2" charset="-122"/>
                <a:ea typeface="宋体" panose="02010600030101010101" pitchFamily="2" charset="-122"/>
                <a:cs typeface="宋体" panose="02010600030101010101" pitchFamily="2" charset="-122"/>
              </a:rPr>
              <a:t>例，震</a:t>
            </a:r>
            <a:r>
              <a:rPr lang="zh-CN" altLang="en-US" sz="2400">
                <a:latin typeface="宋体" panose="02010600030101010101" pitchFamily="2" charset="-122"/>
                <a:ea typeface="宋体" panose="02010600030101010101" pitchFamily="2" charset="-122"/>
                <a:cs typeface="宋体" panose="02010600030101010101" pitchFamily="2" charset="-122"/>
              </a:rPr>
              <a:t>前准备主要包括准备应急救援</a:t>
            </a:r>
            <a:r>
              <a:rPr lang="zh-CN" altLang="en-US" sz="2400" smtClean="0">
                <a:latin typeface="宋体" panose="02010600030101010101" pitchFamily="2" charset="-122"/>
                <a:ea typeface="宋体" panose="02010600030101010101" pitchFamily="2" charset="-122"/>
                <a:cs typeface="宋体" panose="02010600030101010101" pitchFamily="2" charset="-122"/>
              </a:rPr>
              <a:t>包，牢</a:t>
            </a:r>
            <a:r>
              <a:rPr lang="zh-CN" altLang="en-US" sz="2400">
                <a:latin typeface="宋体" panose="02010600030101010101" pitchFamily="2" charset="-122"/>
                <a:ea typeface="宋体" panose="02010600030101010101" pitchFamily="2" charset="-122"/>
                <a:cs typeface="宋体" panose="02010600030101010101" pitchFamily="2" charset="-122"/>
              </a:rPr>
              <a:t>记地震撤离路线和附近应急避难场所位</a:t>
            </a:r>
            <a:r>
              <a:rPr lang="zh-CN" altLang="en-US" sz="2400" smtClean="0">
                <a:latin typeface="宋体" panose="02010600030101010101" pitchFamily="2" charset="-122"/>
                <a:ea typeface="宋体" panose="02010600030101010101" pitchFamily="2" charset="-122"/>
                <a:cs typeface="宋体" panose="02010600030101010101" pitchFamily="2" charset="-122"/>
              </a:rPr>
              <a:t>置，经</a:t>
            </a:r>
            <a:r>
              <a:rPr lang="zh-CN" altLang="en-US" sz="2400">
                <a:latin typeface="宋体" panose="02010600030101010101" pitchFamily="2" charset="-122"/>
                <a:ea typeface="宋体" panose="02010600030101010101" pitchFamily="2" charset="-122"/>
                <a:cs typeface="宋体" panose="02010600030101010101" pitchFamily="2" charset="-122"/>
              </a:rPr>
              <a:t>常参加地震演习活</a:t>
            </a:r>
            <a:r>
              <a:rPr lang="zh-CN" altLang="en-US" sz="2400" smtClean="0">
                <a:latin typeface="宋体" panose="02010600030101010101" pitchFamily="2" charset="-122"/>
                <a:ea typeface="宋体" panose="02010600030101010101" pitchFamily="2" charset="-122"/>
                <a:cs typeface="宋体" panose="02010600030101010101" pitchFamily="2" charset="-122"/>
              </a:rPr>
              <a:t>动，树</a:t>
            </a:r>
            <a:r>
              <a:rPr lang="zh-CN" altLang="en-US" sz="2400">
                <a:latin typeface="宋体" panose="02010600030101010101" pitchFamily="2" charset="-122"/>
                <a:ea typeface="宋体" panose="02010600030101010101" pitchFamily="2" charset="-122"/>
                <a:cs typeface="宋体" panose="02010600030101010101" pitchFamily="2" charset="-122"/>
              </a:rPr>
              <a:t>立防震意识等。</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灾中救</a:t>
            </a:r>
            <a:r>
              <a:rPr lang="zh-CN" altLang="en-US" sz="2400" smtClean="0">
                <a:latin typeface="宋体" panose="02010600030101010101" pitchFamily="2" charset="-122"/>
                <a:ea typeface="宋体" panose="02010600030101010101" pitchFamily="2" charset="-122"/>
                <a:cs typeface="宋体" panose="02010600030101010101" pitchFamily="2" charset="-122"/>
              </a:rPr>
              <a:t>助：若</a:t>
            </a:r>
            <a:r>
              <a:rPr lang="zh-CN" altLang="en-US" sz="2400">
                <a:latin typeface="宋体" panose="02010600030101010101" pitchFamily="2" charset="-122"/>
                <a:ea typeface="宋体" panose="02010600030101010101" pitchFamily="2" charset="-122"/>
                <a:cs typeface="宋体" panose="02010600030101010101" pitchFamily="2" charset="-122"/>
              </a:rPr>
              <a:t>洪涝来</a:t>
            </a:r>
            <a:r>
              <a:rPr lang="zh-CN" altLang="en-US" sz="2400" smtClean="0">
                <a:latin typeface="宋体" panose="02010600030101010101" pitchFamily="2" charset="-122"/>
                <a:ea typeface="宋体" panose="02010600030101010101" pitchFamily="2" charset="-122"/>
                <a:cs typeface="宋体" panose="02010600030101010101" pitchFamily="2" charset="-122"/>
              </a:rPr>
              <a:t>袭，应</a:t>
            </a:r>
            <a:r>
              <a:rPr lang="zh-CN" altLang="en-US" sz="2400">
                <a:latin typeface="宋体" panose="02010600030101010101" pitchFamily="2" charset="-122"/>
                <a:ea typeface="宋体" panose="02010600030101010101" pitchFamily="2" charset="-122"/>
                <a:cs typeface="宋体" panose="02010600030101010101" pitchFamily="2" charset="-122"/>
              </a:rPr>
              <a:t>尽量向地势高的地方逃生。当地震发生</a:t>
            </a:r>
            <a:r>
              <a:rPr lang="zh-CN" altLang="en-US" sz="2400" smtClean="0">
                <a:latin typeface="宋体" panose="02010600030101010101" pitchFamily="2" charset="-122"/>
                <a:ea typeface="宋体" panose="02010600030101010101" pitchFamily="2" charset="-122"/>
                <a:cs typeface="宋体" panose="02010600030101010101" pitchFamily="2" charset="-122"/>
              </a:rPr>
              <a:t>时，如</a:t>
            </a:r>
            <a:r>
              <a:rPr lang="zh-CN" altLang="en-US" sz="2400">
                <a:latin typeface="宋体" panose="02010600030101010101" pitchFamily="2" charset="-122"/>
                <a:ea typeface="宋体" panose="02010600030101010101" pitchFamily="2" charset="-122"/>
                <a:cs typeface="宋体" panose="02010600030101010101" pitchFamily="2" charset="-122"/>
              </a:rPr>
              <a:t>条件允</a:t>
            </a:r>
            <a:r>
              <a:rPr lang="zh-CN" altLang="en-US" sz="2400" smtClean="0">
                <a:latin typeface="宋体" panose="02010600030101010101" pitchFamily="2" charset="-122"/>
                <a:ea typeface="宋体" panose="02010600030101010101" pitchFamily="2" charset="-122"/>
                <a:cs typeface="宋体" panose="02010600030101010101" pitchFamily="2" charset="-122"/>
              </a:rPr>
              <a:t>许，应</a:t>
            </a:r>
            <a:r>
              <a:rPr lang="zh-CN" altLang="en-US" sz="2400">
                <a:latin typeface="宋体" panose="02010600030101010101" pitchFamily="2" charset="-122"/>
                <a:ea typeface="宋体" panose="02010600030101010101" pitchFamily="2" charset="-122"/>
                <a:cs typeface="宋体" panose="02010600030101010101" pitchFamily="2" charset="-122"/>
              </a:rPr>
              <a:t>及时、有序地撤到安全地带。如遭遇泥石</a:t>
            </a:r>
            <a:r>
              <a:rPr lang="zh-CN" altLang="en-US" sz="2400" smtClean="0">
                <a:latin typeface="宋体" panose="02010600030101010101" pitchFamily="2" charset="-122"/>
                <a:ea typeface="宋体" panose="02010600030101010101" pitchFamily="2" charset="-122"/>
                <a:cs typeface="宋体" panose="02010600030101010101" pitchFamily="2" charset="-122"/>
              </a:rPr>
              <a:t>流，应</a:t>
            </a:r>
            <a:r>
              <a:rPr lang="zh-CN" altLang="en-US" sz="2400">
                <a:latin typeface="宋体" panose="02010600030101010101" pitchFamily="2" charset="-122"/>
                <a:ea typeface="宋体" panose="02010600030101010101" pitchFamily="2" charset="-122"/>
                <a:cs typeface="宋体" panose="02010600030101010101" pitchFamily="2" charset="-122"/>
              </a:rPr>
              <a:t>向垂直于泥石流前进方向的山坡转移。</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灾后自我保</a:t>
            </a:r>
            <a:r>
              <a:rPr lang="zh-CN" altLang="en-US" sz="2400" smtClean="0">
                <a:latin typeface="宋体" panose="02010600030101010101" pitchFamily="2" charset="-122"/>
                <a:ea typeface="宋体" panose="02010600030101010101" pitchFamily="2" charset="-122"/>
                <a:cs typeface="宋体" panose="02010600030101010101" pitchFamily="2" charset="-122"/>
              </a:rPr>
              <a:t>护：例如，洪</a:t>
            </a:r>
            <a:r>
              <a:rPr lang="zh-CN" altLang="en-US" sz="2400">
                <a:latin typeface="宋体" panose="02010600030101010101" pitchFamily="2" charset="-122"/>
                <a:ea typeface="宋体" panose="02010600030101010101" pitchFamily="2" charset="-122"/>
                <a:cs typeface="宋体" panose="02010600030101010101" pitchFamily="2" charset="-122"/>
              </a:rPr>
              <a:t>灾过</a:t>
            </a:r>
            <a:r>
              <a:rPr lang="zh-CN" altLang="en-US" sz="2400" smtClean="0">
                <a:latin typeface="宋体" panose="02010600030101010101" pitchFamily="2" charset="-122"/>
                <a:ea typeface="宋体" panose="02010600030101010101" pitchFamily="2" charset="-122"/>
                <a:cs typeface="宋体" panose="02010600030101010101" pitchFamily="2" charset="-122"/>
              </a:rPr>
              <a:t>后，应</a:t>
            </a:r>
            <a:r>
              <a:rPr lang="zh-CN" altLang="en-US" sz="2400">
                <a:latin typeface="宋体" panose="02010600030101010101" pitchFamily="2" charset="-122"/>
                <a:ea typeface="宋体" panose="02010600030101010101" pitchFamily="2" charset="-122"/>
                <a:cs typeface="宋体" panose="02010600030101010101" pitchFamily="2" charset="-122"/>
              </a:rPr>
              <a:t>做到不吃洪水浸泡过的食</a:t>
            </a:r>
            <a:r>
              <a:rPr lang="zh-CN" altLang="en-US" sz="2400" smtClean="0">
                <a:latin typeface="宋体" panose="02010600030101010101" pitchFamily="2" charset="-122"/>
                <a:ea typeface="宋体" panose="02010600030101010101" pitchFamily="2" charset="-122"/>
                <a:cs typeface="宋体" panose="02010600030101010101" pitchFamily="2" charset="-122"/>
              </a:rPr>
              <a:t>物，要</a:t>
            </a:r>
            <a:r>
              <a:rPr lang="zh-CN" altLang="en-US" sz="2400">
                <a:latin typeface="宋体" panose="02010600030101010101" pitchFamily="2" charset="-122"/>
                <a:ea typeface="宋体" panose="02010600030101010101" pitchFamily="2" charset="-122"/>
                <a:cs typeface="宋体" panose="02010600030101010101" pitchFamily="2" charset="-122"/>
              </a:rPr>
              <a:t>喝煮沸后的</a:t>
            </a:r>
            <a:r>
              <a:rPr lang="zh-CN" altLang="en-US" sz="2400" smtClean="0">
                <a:latin typeface="宋体" panose="02010600030101010101" pitchFamily="2" charset="-122"/>
                <a:ea typeface="宋体" panose="02010600030101010101" pitchFamily="2" charset="-122"/>
                <a:cs typeface="宋体" panose="02010600030101010101" pitchFamily="2" charset="-122"/>
              </a:rPr>
              <a:t>水，入</a:t>
            </a:r>
            <a:r>
              <a:rPr lang="zh-CN" altLang="en-US" sz="2400">
                <a:latin typeface="宋体" panose="02010600030101010101" pitchFamily="2" charset="-122"/>
                <a:ea typeface="宋体" panose="02010600030101010101" pitchFamily="2" charset="-122"/>
                <a:cs typeface="宋体" panose="02010600030101010101" pitchFamily="2" charset="-122"/>
              </a:rPr>
              <a:t>住前对房屋进行全面消</a:t>
            </a:r>
            <a:r>
              <a:rPr lang="zh-CN" altLang="en-US" sz="2400" smtClean="0">
                <a:latin typeface="宋体" panose="02010600030101010101" pitchFamily="2" charset="-122"/>
                <a:ea typeface="宋体" panose="02010600030101010101" pitchFamily="2" charset="-122"/>
                <a:cs typeface="宋体" panose="02010600030101010101" pitchFamily="2" charset="-122"/>
              </a:rPr>
              <a:t>毒，待</a:t>
            </a:r>
            <a:r>
              <a:rPr lang="zh-CN" altLang="en-US" sz="2400">
                <a:latin typeface="宋体" panose="02010600030101010101" pitchFamily="2" charset="-122"/>
                <a:ea typeface="宋体" panose="02010600030101010101" pitchFamily="2" charset="-122"/>
                <a:cs typeface="宋体" panose="02010600030101010101" pitchFamily="2" charset="-122"/>
              </a:rPr>
              <a:t>电器干燥后再使用。再</a:t>
            </a:r>
            <a:r>
              <a:rPr lang="zh-CN" altLang="en-US" sz="2400" smtClean="0">
                <a:latin typeface="宋体" panose="02010600030101010101" pitchFamily="2" charset="-122"/>
                <a:ea typeface="宋体" panose="02010600030101010101" pitchFamily="2" charset="-122"/>
                <a:cs typeface="宋体" panose="02010600030101010101" pitchFamily="2" charset="-122"/>
              </a:rPr>
              <a:t>如，地</a:t>
            </a:r>
            <a:r>
              <a:rPr lang="zh-CN" altLang="en-US" sz="2400">
                <a:latin typeface="宋体" panose="02010600030101010101" pitchFamily="2" charset="-122"/>
                <a:ea typeface="宋体" panose="02010600030101010101" pitchFamily="2" charset="-122"/>
                <a:cs typeface="宋体" panose="02010600030101010101" pitchFamily="2" charset="-122"/>
              </a:rPr>
              <a:t>震发生后往往还有余</a:t>
            </a:r>
            <a:r>
              <a:rPr lang="zh-CN" altLang="en-US" sz="2400" smtClean="0">
                <a:latin typeface="宋体" panose="02010600030101010101" pitchFamily="2" charset="-122"/>
                <a:ea typeface="宋体" panose="02010600030101010101" pitchFamily="2" charset="-122"/>
                <a:cs typeface="宋体" panose="02010600030101010101" pitchFamily="2" charset="-122"/>
              </a:rPr>
              <a:t>震，不</a:t>
            </a:r>
            <a:r>
              <a:rPr lang="zh-CN" altLang="en-US" sz="2400">
                <a:latin typeface="宋体" panose="02010600030101010101" pitchFamily="2" charset="-122"/>
                <a:ea typeface="宋体" panose="02010600030101010101" pitchFamily="2" charset="-122"/>
                <a:cs typeface="宋体" panose="02010600030101010101" pitchFamily="2" charset="-122"/>
              </a:rPr>
              <a:t>可立即返回家</a:t>
            </a:r>
            <a:r>
              <a:rPr lang="zh-CN" altLang="en-US" sz="2400" smtClean="0">
                <a:latin typeface="宋体" panose="02010600030101010101" pitchFamily="2" charset="-122"/>
                <a:ea typeface="宋体" panose="02010600030101010101" pitchFamily="2" charset="-122"/>
                <a:cs typeface="宋体" panose="02010600030101010101" pitchFamily="2" charset="-122"/>
              </a:rPr>
              <a:t>中，要</a:t>
            </a:r>
            <a:r>
              <a:rPr lang="zh-CN" altLang="en-US" sz="2400">
                <a:latin typeface="宋体" panose="02010600030101010101" pitchFamily="2" charset="-122"/>
                <a:ea typeface="宋体" panose="02010600030101010101" pitchFamily="2" charset="-122"/>
                <a:cs typeface="宋体" panose="02010600030101010101" pitchFamily="2" charset="-122"/>
              </a:rPr>
              <a:t>远离危墙、广告牌、电线杆等危险区</a:t>
            </a:r>
            <a:r>
              <a:rPr lang="zh-CN" altLang="en-US" sz="2400" smtClean="0">
                <a:latin typeface="宋体" panose="02010600030101010101" pitchFamily="2" charset="-122"/>
                <a:ea typeface="宋体" panose="02010600030101010101" pitchFamily="2" charset="-122"/>
                <a:cs typeface="宋体" panose="02010600030101010101" pitchFamily="2" charset="-122"/>
              </a:rPr>
              <a:t>域，等</a:t>
            </a:r>
            <a:r>
              <a:rPr lang="zh-CN" altLang="en-US" sz="2400">
                <a:latin typeface="宋体" panose="02010600030101010101" pitchFamily="2" charset="-122"/>
                <a:ea typeface="宋体" panose="02010600030101010101" pitchFamily="2" charset="-122"/>
                <a:cs typeface="宋体" panose="02010600030101010101" pitchFamily="2" charset="-122"/>
              </a:rPr>
              <a:t>余震过后再作打算。</a:t>
            </a:r>
          </a:p>
        </p:txBody>
      </p:sp>
    </p:spTree>
  </p:cSld>
  <p:clrMapOvr>
    <a:masterClrMapping/>
  </p:clrMapOvr>
  <p:transition spd="med">
    <p:pull/>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225" y="568960"/>
            <a:ext cx="10734675" cy="455231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三、遥感技术</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概</a:t>
            </a:r>
            <a:r>
              <a:rPr lang="zh-CN" altLang="en-US" sz="2400" smtClean="0">
                <a:latin typeface="宋体" panose="02010600030101010101" pitchFamily="2" charset="-122"/>
                <a:ea typeface="宋体" panose="02010600030101010101" pitchFamily="2" charset="-122"/>
                <a:cs typeface="宋体" panose="02010600030101010101" pitchFamily="2" charset="-122"/>
              </a:rPr>
              <a:t>念：利</a:t>
            </a:r>
            <a:r>
              <a:rPr lang="zh-CN" altLang="en-US" sz="2400">
                <a:latin typeface="宋体" panose="02010600030101010101" pitchFamily="2" charset="-122"/>
                <a:ea typeface="宋体" panose="02010600030101010101" pitchFamily="2" charset="-122"/>
                <a:cs typeface="宋体" panose="02010600030101010101" pitchFamily="2" charset="-122"/>
              </a:rPr>
              <a:t>用装在航空</a:t>
            </a:r>
            <a:r>
              <a:rPr lang="zh-CN" altLang="en-US" sz="2400" smtClean="0">
                <a:latin typeface="宋体" panose="02010600030101010101" pitchFamily="2" charset="-122"/>
                <a:ea typeface="宋体" panose="02010600030101010101" pitchFamily="2" charset="-122"/>
                <a:cs typeface="宋体" panose="02010600030101010101" pitchFamily="2" charset="-122"/>
              </a:rPr>
              <a:t>器（如</a:t>
            </a:r>
            <a:r>
              <a:rPr lang="zh-CN" altLang="en-US" sz="2400">
                <a:latin typeface="宋体" panose="02010600030101010101" pitchFamily="2" charset="-122"/>
                <a:ea typeface="宋体" panose="02010600030101010101" pitchFamily="2" charset="-122"/>
                <a:cs typeface="宋体" panose="02010600030101010101" pitchFamily="2" charset="-122"/>
              </a:rPr>
              <a:t>飞机、高空气</a:t>
            </a:r>
            <a:r>
              <a:rPr lang="zh-CN" altLang="en-US" sz="2400" smtClean="0">
                <a:latin typeface="宋体" panose="02010600030101010101" pitchFamily="2" charset="-122"/>
                <a:ea typeface="宋体" panose="02010600030101010101" pitchFamily="2" charset="-122"/>
                <a:cs typeface="宋体" panose="02010600030101010101" pitchFamily="2" charset="-122"/>
              </a:rPr>
              <a:t>球）或</a:t>
            </a:r>
            <a:r>
              <a:rPr lang="zh-CN" altLang="en-US" sz="2400">
                <a:latin typeface="宋体" panose="02010600030101010101" pitchFamily="2" charset="-122"/>
                <a:ea typeface="宋体" panose="02010600030101010101" pitchFamily="2" charset="-122"/>
                <a:cs typeface="宋体" panose="02010600030101010101" pitchFamily="2" charset="-122"/>
              </a:rPr>
              <a:t>航天</a:t>
            </a:r>
            <a:r>
              <a:rPr lang="zh-CN" altLang="en-US" sz="2400" smtClean="0">
                <a:latin typeface="宋体" panose="02010600030101010101" pitchFamily="2" charset="-122"/>
                <a:ea typeface="宋体" panose="02010600030101010101" pitchFamily="2" charset="-122"/>
                <a:cs typeface="宋体" panose="02010600030101010101" pitchFamily="2" charset="-122"/>
              </a:rPr>
              <a:t>器（如</a:t>
            </a:r>
            <a:r>
              <a:rPr lang="zh-CN" altLang="en-US" sz="2400">
                <a:latin typeface="宋体" panose="02010600030101010101" pitchFamily="2" charset="-122"/>
                <a:ea typeface="宋体" panose="02010600030101010101" pitchFamily="2" charset="-122"/>
                <a:cs typeface="宋体" panose="02010600030101010101" pitchFamily="2" charset="-122"/>
              </a:rPr>
              <a:t>人造卫</a:t>
            </a:r>
            <a:r>
              <a:rPr lang="zh-CN" altLang="en-US" sz="2400" smtClean="0">
                <a:latin typeface="宋体" panose="02010600030101010101" pitchFamily="2" charset="-122"/>
                <a:ea typeface="宋体" panose="02010600030101010101" pitchFamily="2" charset="-122"/>
                <a:cs typeface="宋体" panose="02010600030101010101" pitchFamily="2" charset="-122"/>
              </a:rPr>
              <a:t>星）的</a:t>
            </a:r>
            <a:r>
              <a:rPr lang="zh-CN" altLang="en-US" sz="2400">
                <a:latin typeface="宋体" panose="02010600030101010101" pitchFamily="2" charset="-122"/>
                <a:ea typeface="宋体" panose="02010600030101010101" pitchFamily="2" charset="-122"/>
                <a:cs typeface="宋体" panose="02010600030101010101" pitchFamily="2" charset="-122"/>
              </a:rPr>
              <a:t>光学或电子设</a:t>
            </a:r>
            <a:r>
              <a:rPr lang="zh-CN" altLang="en-US" sz="2400" smtClean="0">
                <a:latin typeface="宋体" panose="02010600030101010101" pitchFamily="2" charset="-122"/>
                <a:ea typeface="宋体" panose="02010600030101010101" pitchFamily="2" charset="-122"/>
                <a:cs typeface="宋体" panose="02010600030101010101" pitchFamily="2" charset="-122"/>
              </a:rPr>
              <a:t>备，对</a:t>
            </a:r>
            <a:r>
              <a:rPr lang="zh-CN" altLang="en-US" sz="2400">
                <a:latin typeface="宋体" panose="02010600030101010101" pitchFamily="2" charset="-122"/>
                <a:ea typeface="宋体" panose="02010600030101010101" pitchFamily="2" charset="-122"/>
                <a:cs typeface="宋体" panose="02010600030101010101" pitchFamily="2" charset="-122"/>
              </a:rPr>
              <a:t>地表物体进行远距离感知的地理信息技术。</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400">
                <a:latin typeface="宋体" panose="02010600030101010101" pitchFamily="2" charset="-122"/>
                <a:ea typeface="宋体" panose="02010600030101010101" pitchFamily="2" charset="-122"/>
                <a:cs typeface="宋体" panose="02010600030101010101" pitchFamily="2" charset="-122"/>
              </a:rPr>
              <a:t>特别提</a:t>
            </a:r>
            <a:r>
              <a:rPr lang="zh-CN" altLang="en-US" sz="2400" smtClean="0">
                <a:latin typeface="宋体" panose="02010600030101010101" pitchFamily="2" charset="-122"/>
                <a:ea typeface="宋体" panose="02010600030101010101" pitchFamily="2" charset="-122"/>
                <a:cs typeface="宋体" panose="02010600030101010101" pitchFamily="2" charset="-122"/>
              </a:rPr>
              <a:t>醒：遥</a:t>
            </a:r>
            <a:r>
              <a:rPr lang="zh-CN" altLang="en-US" sz="2400">
                <a:latin typeface="宋体" panose="02010600030101010101" pitchFamily="2" charset="-122"/>
                <a:ea typeface="宋体" panose="02010600030101010101" pitchFamily="2" charset="-122"/>
                <a:cs typeface="宋体" panose="02010600030101010101" pitchFamily="2" charset="-122"/>
              </a:rPr>
              <a:t>感工作流程</a:t>
            </a:r>
          </a:p>
        </p:txBody>
      </p:sp>
      <p:sp>
        <p:nvSpPr>
          <p:cNvPr id="4" name="文本框 3"/>
          <p:cNvSpPr txBox="1"/>
          <p:nvPr/>
        </p:nvSpPr>
        <p:spPr>
          <a:xfrm>
            <a:off x="800071" y="5103970"/>
            <a:ext cx="10735310" cy="139001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特</a:t>
            </a:r>
            <a:r>
              <a:rPr lang="zh-CN" altLang="en-US" sz="2400" smtClean="0">
                <a:latin typeface="宋体" panose="02010600030101010101" pitchFamily="2" charset="-122"/>
                <a:ea typeface="宋体" panose="02010600030101010101" pitchFamily="2" charset="-122"/>
                <a:cs typeface="宋体" panose="02010600030101010101" pitchFamily="2" charset="-122"/>
              </a:rPr>
              <a:t>点：探</a:t>
            </a:r>
            <a:r>
              <a:rPr lang="zh-CN" altLang="en-US" sz="2400">
                <a:latin typeface="宋体" panose="02010600030101010101" pitchFamily="2" charset="-122"/>
                <a:ea typeface="宋体" panose="02010600030101010101" pitchFamily="2" charset="-122"/>
                <a:cs typeface="宋体" panose="02010600030101010101" pitchFamily="2" charset="-122"/>
              </a:rPr>
              <a:t>测范围</a:t>
            </a:r>
            <a:r>
              <a:rPr lang="zh-CN" altLang="en-US" sz="2400" smtClean="0">
                <a:latin typeface="宋体" panose="02010600030101010101" pitchFamily="2" charset="-122"/>
                <a:ea typeface="宋体" panose="02010600030101010101" pitchFamily="2" charset="-122"/>
                <a:cs typeface="宋体" panose="02010600030101010101" pitchFamily="2" charset="-122"/>
              </a:rPr>
              <a:t>大，获</a:t>
            </a:r>
            <a:r>
              <a:rPr lang="zh-CN" altLang="en-US" sz="2400">
                <a:latin typeface="宋体" panose="02010600030101010101" pitchFamily="2" charset="-122"/>
                <a:ea typeface="宋体" panose="02010600030101010101" pitchFamily="2" charset="-122"/>
                <a:cs typeface="宋体" panose="02010600030101010101" pitchFamily="2" charset="-122"/>
              </a:rPr>
              <a:t>取信息速度快、周期短、信息量</a:t>
            </a:r>
            <a:r>
              <a:rPr lang="zh-CN" altLang="en-US" sz="2400" smtClean="0">
                <a:latin typeface="宋体" panose="02010600030101010101" pitchFamily="2" charset="-122"/>
                <a:ea typeface="宋体" panose="02010600030101010101" pitchFamily="2" charset="-122"/>
                <a:cs typeface="宋体" panose="02010600030101010101" pitchFamily="2" charset="-122"/>
              </a:rPr>
              <a:t>大，受</a:t>
            </a:r>
            <a:r>
              <a:rPr lang="zh-CN" altLang="en-US" sz="2400">
                <a:latin typeface="宋体" panose="02010600030101010101" pitchFamily="2" charset="-122"/>
                <a:ea typeface="宋体" panose="02010600030101010101" pitchFamily="2" charset="-122"/>
                <a:cs typeface="宋体" panose="02010600030101010101" pitchFamily="2" charset="-122"/>
              </a:rPr>
              <a:t>地面条件限制</a:t>
            </a:r>
            <a:r>
              <a:rPr lang="zh-CN" altLang="en-US" sz="2400" smtClean="0">
                <a:latin typeface="宋体" panose="02010600030101010101" pitchFamily="2" charset="-122"/>
                <a:ea typeface="宋体" panose="02010600030101010101" pitchFamily="2" charset="-122"/>
                <a:cs typeface="宋体" panose="02010600030101010101" pitchFamily="2" charset="-122"/>
              </a:rPr>
              <a:t>少，能</a:t>
            </a:r>
            <a:r>
              <a:rPr lang="zh-CN" altLang="en-US" sz="2400">
                <a:latin typeface="宋体" panose="02010600030101010101" pitchFamily="2" charset="-122"/>
                <a:ea typeface="宋体" panose="02010600030101010101" pitchFamily="2" charset="-122"/>
                <a:cs typeface="宋体" panose="02010600030101010101" pitchFamily="2" charset="-122"/>
              </a:rPr>
              <a:t>够实现地物信息的实时、动态监测。</a:t>
            </a:r>
          </a:p>
          <a:p>
            <a:pPr indent="711200" fontAlgn="auto">
              <a:extLst>
                <a:ext uri="{35155182-B16C-46BC-9424-99874614C6A1}">
                  <wpsdc:indentchars xmlns:wpsdc="http://www.wps.cn/officeDocument/2017/drawingmlCustomData" xmlns="" val="200" checksum="3773799597"/>
                </a:ext>
              </a:extLs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3"/>
          <a:stretch>
            <a:fillRect/>
          </a:stretch>
        </p:blipFill>
        <p:spPr>
          <a:xfrm>
            <a:off x="3469766" y="2984057"/>
            <a:ext cx="4587370" cy="1961765"/>
          </a:xfrm>
          <a:prstGeom prst="rect">
            <a:avLst/>
          </a:prstGeom>
        </p:spPr>
      </p:pic>
    </p:spTree>
  </p:cSld>
  <p:clrMapOvr>
    <a:masterClrMapping/>
  </p:clrMapOvr>
  <p:transition spd="med">
    <p:pull/>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753110"/>
            <a:ext cx="10672445" cy="600964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四、全球卫星导航系统</a:t>
            </a:r>
            <a:endParaRPr lang="zh-CN" altLang="en-US" sz="280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609600"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概</a:t>
            </a:r>
            <a:r>
              <a:rPr lang="zh-CN" altLang="en-US" sz="2400" smtClean="0">
                <a:latin typeface="宋体" panose="02010600030101010101" pitchFamily="2" charset="-122"/>
                <a:ea typeface="宋体" panose="02010600030101010101" pitchFamily="2" charset="-122"/>
                <a:cs typeface="宋体" panose="02010600030101010101" pitchFamily="2" charset="-122"/>
              </a:rPr>
              <a:t>念：是</a:t>
            </a:r>
            <a:r>
              <a:rPr lang="zh-CN" altLang="en-US" sz="2400">
                <a:latin typeface="宋体" panose="02010600030101010101" pitchFamily="2" charset="-122"/>
                <a:ea typeface="宋体" panose="02010600030101010101" pitchFamily="2" charset="-122"/>
                <a:cs typeface="宋体" panose="02010600030101010101" pitchFamily="2" charset="-122"/>
              </a:rPr>
              <a:t>一种地理信息技</a:t>
            </a:r>
            <a:r>
              <a:rPr lang="zh-CN" altLang="en-US" sz="2400" smtClean="0">
                <a:latin typeface="宋体" panose="02010600030101010101" pitchFamily="2" charset="-122"/>
                <a:ea typeface="宋体" panose="02010600030101010101" pitchFamily="2" charset="-122"/>
                <a:cs typeface="宋体" panose="02010600030101010101" pitchFamily="2" charset="-122"/>
              </a:rPr>
              <a:t>术，它</a:t>
            </a:r>
            <a:r>
              <a:rPr lang="zh-CN" altLang="en-US" sz="2400">
                <a:latin typeface="宋体" panose="02010600030101010101" pitchFamily="2" charset="-122"/>
                <a:ea typeface="宋体" panose="02010600030101010101" pitchFamily="2" charset="-122"/>
                <a:cs typeface="宋体" panose="02010600030101010101" pitchFamily="2" charset="-122"/>
              </a:rPr>
              <a:t>利用卫星在全球范围内进行实时定位、导航。</a:t>
            </a:r>
          </a:p>
          <a:p>
            <a:pPr indent="609600"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组</a:t>
            </a:r>
            <a:r>
              <a:rPr lang="zh-CN" altLang="en-US" sz="2400" smtClean="0">
                <a:latin typeface="宋体" panose="02010600030101010101" pitchFamily="2" charset="-122"/>
                <a:ea typeface="宋体" panose="02010600030101010101" pitchFamily="2" charset="-122"/>
                <a:cs typeface="宋体" panose="02010600030101010101" pitchFamily="2" charset="-122"/>
              </a:rPr>
              <a:t>成：主</a:t>
            </a:r>
            <a:r>
              <a:rPr lang="zh-CN" altLang="en-US" sz="2400">
                <a:latin typeface="宋体" panose="02010600030101010101" pitchFamily="2" charset="-122"/>
                <a:ea typeface="宋体" panose="02010600030101010101" pitchFamily="2" charset="-122"/>
                <a:cs typeface="宋体" panose="02010600030101010101" pitchFamily="2" charset="-122"/>
              </a:rPr>
              <a:t>要由卫星星</a:t>
            </a:r>
            <a:r>
              <a:rPr lang="zh-CN" altLang="en-US" sz="2400" smtClean="0">
                <a:latin typeface="宋体" panose="02010600030101010101" pitchFamily="2" charset="-122"/>
                <a:ea typeface="宋体" panose="02010600030101010101" pitchFamily="2" charset="-122"/>
                <a:cs typeface="宋体" panose="02010600030101010101" pitchFamily="2" charset="-122"/>
              </a:rPr>
              <a:t>座（空</a:t>
            </a:r>
            <a:r>
              <a:rPr lang="zh-CN" altLang="en-US" sz="2400">
                <a:latin typeface="宋体" panose="02010600030101010101" pitchFamily="2" charset="-122"/>
                <a:ea typeface="宋体" panose="02010600030101010101" pitchFamily="2" charset="-122"/>
                <a:cs typeface="宋体" panose="02010600030101010101" pitchFamily="2" charset="-122"/>
              </a:rPr>
              <a:t>间部</a:t>
            </a:r>
            <a:r>
              <a:rPr lang="zh-CN" altLang="en-US" sz="2400" smtClean="0">
                <a:latin typeface="宋体" panose="02010600030101010101" pitchFamily="2" charset="-122"/>
                <a:ea typeface="宋体" panose="02010600030101010101" pitchFamily="2" charset="-122"/>
                <a:cs typeface="宋体" panose="02010600030101010101" pitchFamily="2" charset="-122"/>
              </a:rPr>
              <a:t>分）、</a:t>
            </a:r>
            <a:r>
              <a:rPr lang="zh-CN" altLang="en-US" sz="2400">
                <a:latin typeface="宋体" panose="02010600030101010101" pitchFamily="2" charset="-122"/>
                <a:ea typeface="宋体" panose="02010600030101010101" pitchFamily="2" charset="-122"/>
                <a:cs typeface="宋体" panose="02010600030101010101" pitchFamily="2" charset="-122"/>
              </a:rPr>
              <a:t>地面监控系</a:t>
            </a:r>
            <a:r>
              <a:rPr lang="zh-CN" altLang="en-US" sz="2400" smtClean="0">
                <a:latin typeface="宋体" panose="02010600030101010101" pitchFamily="2" charset="-122"/>
                <a:ea typeface="宋体" panose="02010600030101010101" pitchFamily="2" charset="-122"/>
                <a:cs typeface="宋体" panose="02010600030101010101" pitchFamily="2" charset="-122"/>
              </a:rPr>
              <a:t>统（地</a:t>
            </a:r>
            <a:r>
              <a:rPr lang="zh-CN" altLang="en-US" sz="2400">
                <a:latin typeface="宋体" panose="02010600030101010101" pitchFamily="2" charset="-122"/>
                <a:ea typeface="宋体" panose="02010600030101010101" pitchFamily="2" charset="-122"/>
                <a:cs typeface="宋体" panose="02010600030101010101" pitchFamily="2" charset="-122"/>
              </a:rPr>
              <a:t>面控制部</a:t>
            </a:r>
            <a:r>
              <a:rPr lang="zh-CN" altLang="en-US" sz="2400" smtClean="0">
                <a:latin typeface="宋体" panose="02010600030101010101" pitchFamily="2" charset="-122"/>
                <a:ea typeface="宋体" panose="02010600030101010101" pitchFamily="2" charset="-122"/>
                <a:cs typeface="宋体" panose="02010600030101010101" pitchFamily="2" charset="-122"/>
              </a:rPr>
              <a:t>分）和</a:t>
            </a:r>
            <a:r>
              <a:rPr lang="zh-CN" altLang="en-US" sz="2400">
                <a:latin typeface="宋体" panose="02010600030101010101" pitchFamily="2" charset="-122"/>
                <a:ea typeface="宋体" panose="02010600030101010101" pitchFamily="2" charset="-122"/>
                <a:cs typeface="宋体" panose="02010600030101010101" pitchFamily="2" charset="-122"/>
              </a:rPr>
              <a:t>信号接收系</a:t>
            </a:r>
            <a:r>
              <a:rPr lang="zh-CN" altLang="en-US" sz="2400" smtClean="0">
                <a:latin typeface="宋体" panose="02010600030101010101" pitchFamily="2" charset="-122"/>
                <a:ea typeface="宋体" panose="02010600030101010101" pitchFamily="2" charset="-122"/>
                <a:cs typeface="宋体" panose="02010600030101010101" pitchFamily="2" charset="-122"/>
              </a:rPr>
              <a:t>统（用</a:t>
            </a:r>
            <a:r>
              <a:rPr lang="zh-CN" altLang="en-US" sz="2400">
                <a:latin typeface="宋体" panose="02010600030101010101" pitchFamily="2" charset="-122"/>
                <a:ea typeface="宋体" panose="02010600030101010101" pitchFamily="2" charset="-122"/>
                <a:cs typeface="宋体" panose="02010600030101010101" pitchFamily="2" charset="-122"/>
              </a:rPr>
              <a:t>户部</a:t>
            </a:r>
            <a:r>
              <a:rPr lang="zh-CN" altLang="en-US" sz="2400" smtClean="0">
                <a:latin typeface="宋体" panose="02010600030101010101" pitchFamily="2" charset="-122"/>
                <a:ea typeface="宋体" panose="02010600030101010101" pitchFamily="2" charset="-122"/>
                <a:cs typeface="宋体" panose="02010600030101010101" pitchFamily="2" charset="-122"/>
              </a:rPr>
              <a:t>分）三</a:t>
            </a:r>
            <a:r>
              <a:rPr lang="zh-CN" altLang="en-US" sz="2400">
                <a:latin typeface="宋体" panose="02010600030101010101" pitchFamily="2" charset="-122"/>
                <a:ea typeface="宋体" panose="02010600030101010101" pitchFamily="2" charset="-122"/>
                <a:cs typeface="宋体" panose="02010600030101010101" pitchFamily="2" charset="-122"/>
              </a:rPr>
              <a:t>部分组成。</a:t>
            </a:r>
          </a:p>
          <a:p>
            <a:pPr indent="609600"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特</a:t>
            </a:r>
            <a:r>
              <a:rPr lang="zh-CN" altLang="en-US" sz="2400" smtClean="0">
                <a:latin typeface="宋体" panose="02010600030101010101" pitchFamily="2" charset="-122"/>
                <a:ea typeface="宋体" panose="02010600030101010101" pitchFamily="2" charset="-122"/>
                <a:cs typeface="宋体" panose="02010600030101010101" pitchFamily="2" charset="-122"/>
              </a:rPr>
              <a:t>点：能</a:t>
            </a:r>
            <a:r>
              <a:rPr lang="zh-CN" altLang="en-US" sz="2400">
                <a:latin typeface="宋体" panose="02010600030101010101" pitchFamily="2" charset="-122"/>
                <a:ea typeface="宋体" panose="02010600030101010101" pitchFamily="2" charset="-122"/>
                <a:cs typeface="宋体" panose="02010600030101010101" pitchFamily="2" charset="-122"/>
              </a:rPr>
              <a:t>够为用户提供精密的三维坐标、速度和时</a:t>
            </a:r>
            <a:r>
              <a:rPr lang="zh-CN" altLang="en-US" sz="2400" smtClean="0">
                <a:latin typeface="宋体" panose="02010600030101010101" pitchFamily="2" charset="-122"/>
                <a:ea typeface="宋体" panose="02010600030101010101" pitchFamily="2" charset="-122"/>
                <a:cs typeface="宋体" panose="02010600030101010101" pitchFamily="2" charset="-122"/>
              </a:rPr>
              <a:t>间，适</a:t>
            </a:r>
            <a:r>
              <a:rPr lang="zh-CN" altLang="en-US" sz="2400">
                <a:latin typeface="宋体" panose="02010600030101010101" pitchFamily="2" charset="-122"/>
                <a:ea typeface="宋体" panose="02010600030101010101" pitchFamily="2" charset="-122"/>
                <a:cs typeface="宋体" panose="02010600030101010101" pitchFamily="2" charset="-122"/>
              </a:rPr>
              <a:t>用于陆地、海洋、航空和航</a:t>
            </a:r>
            <a:r>
              <a:rPr lang="zh-CN" altLang="en-US" sz="2400" smtClean="0">
                <a:latin typeface="宋体" panose="02010600030101010101" pitchFamily="2" charset="-122"/>
                <a:ea typeface="宋体" panose="02010600030101010101" pitchFamily="2" charset="-122"/>
                <a:cs typeface="宋体" panose="02010600030101010101" pitchFamily="2" charset="-122"/>
              </a:rPr>
              <a:t>天，具</a:t>
            </a:r>
            <a:r>
              <a:rPr lang="zh-CN" altLang="en-US" sz="2400">
                <a:latin typeface="宋体" panose="02010600030101010101" pitchFamily="2" charset="-122"/>
                <a:ea typeface="宋体" panose="02010600030101010101" pitchFamily="2" charset="-122"/>
                <a:cs typeface="宋体" panose="02010600030101010101" pitchFamily="2" charset="-122"/>
              </a:rPr>
              <a:t>有全球性、全天候、连续性和实时性的特点。</a:t>
            </a:r>
          </a:p>
          <a:p>
            <a:pPr indent="609600"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应</a:t>
            </a:r>
            <a:r>
              <a:rPr lang="zh-CN" altLang="en-US" sz="2400" smtClean="0">
                <a:latin typeface="宋体" panose="02010600030101010101" pitchFamily="2" charset="-122"/>
                <a:ea typeface="宋体" panose="02010600030101010101" pitchFamily="2" charset="-122"/>
                <a:cs typeface="宋体" panose="02010600030101010101" pitchFamily="2" charset="-122"/>
              </a:rPr>
              <a:t>用：利</a:t>
            </a:r>
            <a:r>
              <a:rPr lang="zh-CN" altLang="en-US" sz="2400">
                <a:latin typeface="宋体" panose="02010600030101010101" pitchFamily="2" charset="-122"/>
                <a:ea typeface="宋体" panose="02010600030101010101" pitchFamily="2" charset="-122"/>
                <a:cs typeface="宋体" panose="02010600030101010101" pitchFamily="2" charset="-122"/>
              </a:rPr>
              <a:t>用安装在手机、汽车、飞机、轮船等中的信号接收设</a:t>
            </a:r>
            <a:r>
              <a:rPr lang="zh-CN" altLang="en-US" sz="2400" smtClean="0">
                <a:latin typeface="宋体" panose="02010600030101010101" pitchFamily="2" charset="-122"/>
                <a:ea typeface="宋体" panose="02010600030101010101" pitchFamily="2" charset="-122"/>
                <a:cs typeface="宋体" panose="02010600030101010101" pitchFamily="2" charset="-122"/>
              </a:rPr>
              <a:t>备，可</a:t>
            </a:r>
            <a:r>
              <a:rPr lang="zh-CN" altLang="en-US" sz="2400">
                <a:latin typeface="宋体" panose="02010600030101010101" pitchFamily="2" charset="-122"/>
                <a:ea typeface="宋体" panose="02010600030101010101" pitchFamily="2" charset="-122"/>
                <a:cs typeface="宋体" panose="02010600030101010101" pitchFamily="2" charset="-122"/>
              </a:rPr>
              <a:t>以进行精确定</a:t>
            </a:r>
            <a:r>
              <a:rPr lang="zh-CN" altLang="en-US" sz="2400" smtClean="0">
                <a:latin typeface="宋体" panose="02010600030101010101" pitchFamily="2" charset="-122"/>
                <a:ea typeface="宋体" panose="02010600030101010101" pitchFamily="2" charset="-122"/>
                <a:cs typeface="宋体" panose="02010600030101010101" pitchFamily="2" charset="-122"/>
              </a:rPr>
              <a:t>位，帮</a:t>
            </a:r>
            <a:r>
              <a:rPr lang="zh-CN" altLang="en-US" sz="2400">
                <a:latin typeface="宋体" panose="02010600030101010101" pitchFamily="2" charset="-122"/>
                <a:ea typeface="宋体" panose="02010600030101010101" pitchFamily="2" charset="-122"/>
                <a:cs typeface="宋体" panose="02010600030101010101" pitchFamily="2" charset="-122"/>
              </a:rPr>
              <a:t>助用户在遭遇自然灾害或面临灾害风险</a:t>
            </a:r>
            <a:r>
              <a:rPr lang="zh-CN" altLang="en-US" sz="2400" smtClean="0">
                <a:latin typeface="宋体" panose="02010600030101010101" pitchFamily="2" charset="-122"/>
                <a:ea typeface="宋体" panose="02010600030101010101" pitchFamily="2" charset="-122"/>
                <a:cs typeface="宋体" panose="02010600030101010101" pitchFamily="2" charset="-122"/>
              </a:rPr>
              <a:t>时，发</a:t>
            </a:r>
            <a:r>
              <a:rPr lang="zh-CN" altLang="en-US" sz="2400">
                <a:latin typeface="宋体" panose="02010600030101010101" pitchFamily="2" charset="-122"/>
                <a:ea typeface="宋体" panose="02010600030101010101" pitchFamily="2" charset="-122"/>
                <a:cs typeface="宋体" panose="02010600030101010101" pitchFamily="2" charset="-122"/>
              </a:rPr>
              <a:t>出求救信</a:t>
            </a:r>
            <a:r>
              <a:rPr lang="zh-CN" altLang="en-US" sz="2400" smtClean="0">
                <a:latin typeface="宋体" panose="02010600030101010101" pitchFamily="2" charset="-122"/>
                <a:ea typeface="宋体" panose="02010600030101010101" pitchFamily="2" charset="-122"/>
                <a:cs typeface="宋体" panose="02010600030101010101" pitchFamily="2" charset="-122"/>
              </a:rPr>
              <a:t>号，及</a:t>
            </a:r>
            <a:r>
              <a:rPr lang="zh-CN" altLang="en-US" sz="2400">
                <a:latin typeface="宋体" panose="02010600030101010101" pitchFamily="2" charset="-122"/>
                <a:ea typeface="宋体" panose="02010600030101010101" pitchFamily="2" charset="-122"/>
                <a:cs typeface="宋体" panose="02010600030101010101" pitchFamily="2" charset="-122"/>
              </a:rPr>
              <a:t>时报告位置和受灾情</a:t>
            </a:r>
            <a:r>
              <a:rPr lang="zh-CN" altLang="en-US" sz="2400" smtClean="0">
                <a:latin typeface="宋体" panose="02010600030101010101" pitchFamily="2" charset="-122"/>
                <a:ea typeface="宋体" panose="02010600030101010101" pitchFamily="2" charset="-122"/>
                <a:cs typeface="宋体" panose="02010600030101010101" pitchFamily="2" charset="-122"/>
              </a:rPr>
              <a:t>况，有</a:t>
            </a:r>
            <a:r>
              <a:rPr lang="zh-CN" altLang="en-US" sz="2400">
                <a:latin typeface="宋体" panose="02010600030101010101" pitchFamily="2" charset="-122"/>
                <a:ea typeface="宋体" panose="02010600030101010101" pitchFamily="2" charset="-122"/>
                <a:cs typeface="宋体" panose="02010600030101010101" pitchFamily="2" charset="-122"/>
              </a:rPr>
              <a:t>效缩短救援搜寻时间。</a:t>
            </a:r>
          </a:p>
        </p:txBody>
      </p:sp>
    </p:spTree>
  </p:cSld>
  <p:clrMapOvr>
    <a:masterClrMapping/>
  </p:clrMapOvr>
  <p:transition spd="med">
    <p:pull/>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486410"/>
            <a:ext cx="10734675" cy="5774055"/>
          </a:xfrm>
          <a:prstGeom prst="rect">
            <a:avLst/>
          </a:prstGeom>
          <a:noFill/>
        </p:spPr>
        <p:txBody>
          <a:bodyPr wrap="square" rtlCol="0">
            <a:noAutofit/>
          </a:bodyPr>
          <a:lstStyle/>
          <a:p>
            <a:pPr indent="609600" fontAlgn="auto">
              <a:lnSpc>
                <a:spcPct val="150000"/>
              </a:lnSpc>
              <a:extLst>
                <a:ext uri="{35155182-B16C-46BC-9424-99874614C6A1}">
                  <wpsdc:indentchars xmlns:wpsdc="http://www.wps.cn/officeDocument/2017/drawingmlCustomData" xmlns="" val="200" checksum="4158780845"/>
                </a:ext>
              </a:extLst>
            </a:pPr>
            <a:r>
              <a:rPr lang="zh-CN" altLang="en-US" sz="24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五、地理信息系统</a:t>
            </a:r>
            <a:endParaRPr lang="zh-CN" altLang="en-US" sz="240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609600"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概</a:t>
            </a:r>
            <a:r>
              <a:rPr lang="zh-CN" altLang="en-US" sz="2400" smtClean="0">
                <a:latin typeface="宋体" panose="02010600030101010101" pitchFamily="2" charset="-122"/>
                <a:ea typeface="宋体" panose="02010600030101010101" pitchFamily="2" charset="-122"/>
                <a:cs typeface="宋体" panose="02010600030101010101" pitchFamily="2" charset="-122"/>
              </a:rPr>
              <a:t>念：对</a:t>
            </a:r>
            <a:r>
              <a:rPr lang="zh-CN" altLang="en-US" sz="2400">
                <a:latin typeface="宋体" panose="02010600030101010101" pitchFamily="2" charset="-122"/>
                <a:ea typeface="宋体" panose="02010600030101010101" pitchFamily="2" charset="-122"/>
                <a:cs typeface="宋体" panose="02010600030101010101" pitchFamily="2" charset="-122"/>
              </a:rPr>
              <a:t>地理数据进行输入、处理、存储、管理、查询、分析、输出等的计算机信息系统。</a:t>
            </a:r>
          </a:p>
          <a:p>
            <a:pPr indent="609600"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功</a:t>
            </a:r>
            <a:r>
              <a:rPr lang="zh-CN" altLang="en-US" sz="2400" smtClean="0">
                <a:latin typeface="宋体" panose="02010600030101010101" pitchFamily="2" charset="-122"/>
                <a:ea typeface="宋体" panose="02010600030101010101" pitchFamily="2" charset="-122"/>
                <a:cs typeface="宋体" panose="02010600030101010101" pitchFamily="2" charset="-122"/>
              </a:rPr>
              <a:t>能：空</a:t>
            </a:r>
            <a:r>
              <a:rPr lang="zh-CN" altLang="en-US" sz="2400">
                <a:latin typeface="宋体" panose="02010600030101010101" pitchFamily="2" charset="-122"/>
                <a:ea typeface="宋体" panose="02010600030101010101" pitchFamily="2" charset="-122"/>
                <a:cs typeface="宋体" panose="02010600030101010101" pitchFamily="2" charset="-122"/>
              </a:rPr>
              <a:t>间查询与分</a:t>
            </a:r>
            <a:r>
              <a:rPr lang="zh-CN" altLang="en-US" sz="2400" smtClean="0">
                <a:latin typeface="宋体" panose="02010600030101010101" pitchFamily="2" charset="-122"/>
                <a:ea typeface="宋体" panose="02010600030101010101" pitchFamily="2" charset="-122"/>
                <a:cs typeface="宋体" panose="02010600030101010101" pitchFamily="2" charset="-122"/>
              </a:rPr>
              <a:t>析，根</a:t>
            </a:r>
            <a:r>
              <a:rPr lang="zh-CN" altLang="en-US" sz="2400">
                <a:latin typeface="宋体" panose="02010600030101010101" pitchFamily="2" charset="-122"/>
                <a:ea typeface="宋体" panose="02010600030101010101" pitchFamily="2" charset="-122"/>
                <a:cs typeface="宋体" panose="02010600030101010101" pitchFamily="2" charset="-122"/>
              </a:rPr>
              <a:t>据不同目的对相关数据进行叠加分析。</a:t>
            </a:r>
          </a:p>
          <a:p>
            <a:pPr indent="609600"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防灾减灾应</a:t>
            </a:r>
            <a:r>
              <a:rPr lang="zh-CN" altLang="en-US" sz="2400" smtClean="0">
                <a:latin typeface="宋体" panose="02010600030101010101" pitchFamily="2" charset="-122"/>
                <a:ea typeface="宋体" panose="02010600030101010101" pitchFamily="2" charset="-122"/>
                <a:cs typeface="宋体" panose="02010600030101010101" pitchFamily="2" charset="-122"/>
              </a:rPr>
              <a:t>用：利</a:t>
            </a:r>
            <a:r>
              <a:rPr lang="zh-CN" altLang="en-US" sz="2400">
                <a:latin typeface="宋体" panose="02010600030101010101" pitchFamily="2" charset="-122"/>
                <a:ea typeface="宋体" panose="02010600030101010101" pitchFamily="2" charset="-122"/>
                <a:cs typeface="宋体" panose="02010600030101010101" pitchFamily="2" charset="-122"/>
              </a:rPr>
              <a:t>用遥感技术、全球卫星导航系统等提供的地理数</a:t>
            </a:r>
            <a:r>
              <a:rPr lang="zh-CN" altLang="en-US" sz="2400" smtClean="0">
                <a:latin typeface="宋体" panose="02010600030101010101" pitchFamily="2" charset="-122"/>
                <a:ea typeface="宋体" panose="02010600030101010101" pitchFamily="2" charset="-122"/>
                <a:cs typeface="宋体" panose="02010600030101010101" pitchFamily="2" charset="-122"/>
              </a:rPr>
              <a:t>据，进</a:t>
            </a:r>
            <a:r>
              <a:rPr lang="zh-CN" altLang="en-US" sz="2400">
                <a:latin typeface="宋体" panose="02010600030101010101" pitchFamily="2" charset="-122"/>
                <a:ea typeface="宋体" panose="02010600030101010101" pitchFamily="2" charset="-122"/>
                <a:cs typeface="宋体" panose="02010600030101010101" pitchFamily="2" charset="-122"/>
              </a:rPr>
              <a:t>行自然灾害动态监测、预报预</a:t>
            </a:r>
            <a:r>
              <a:rPr lang="zh-CN" altLang="en-US" sz="2400" smtClean="0">
                <a:latin typeface="宋体" panose="02010600030101010101" pitchFamily="2" charset="-122"/>
                <a:ea typeface="宋体" panose="02010600030101010101" pitchFamily="2" charset="-122"/>
                <a:cs typeface="宋体" panose="02010600030101010101" pitchFamily="2" charset="-122"/>
              </a:rPr>
              <a:t>警，快</a:t>
            </a:r>
            <a:r>
              <a:rPr lang="zh-CN" altLang="en-US" sz="2400">
                <a:latin typeface="宋体" panose="02010600030101010101" pitchFamily="2" charset="-122"/>
                <a:ea typeface="宋体" panose="02010600030101010101" pitchFamily="2" charset="-122"/>
                <a:cs typeface="宋体" panose="02010600030101010101" pitchFamily="2" charset="-122"/>
              </a:rPr>
              <a:t>速确定受灾范围及受灾情</a:t>
            </a:r>
            <a:r>
              <a:rPr lang="zh-CN" altLang="en-US" sz="2400" smtClean="0">
                <a:latin typeface="宋体" panose="02010600030101010101" pitchFamily="2" charset="-122"/>
                <a:ea typeface="宋体" panose="02010600030101010101" pitchFamily="2" charset="-122"/>
                <a:cs typeface="宋体" panose="02010600030101010101" pitchFamily="2" charset="-122"/>
              </a:rPr>
              <a:t>况，为</a:t>
            </a:r>
            <a:r>
              <a:rPr lang="zh-CN" altLang="en-US" sz="2400">
                <a:latin typeface="宋体" panose="02010600030101010101" pitchFamily="2" charset="-122"/>
                <a:ea typeface="宋体" panose="02010600030101010101" pitchFamily="2" charset="-122"/>
                <a:cs typeface="宋体" panose="02010600030101010101" pitchFamily="2" charset="-122"/>
              </a:rPr>
              <a:t>制定减灾预案、评估灾害损失和指导灾后恢复重建等提供依据。</a:t>
            </a:r>
          </a:p>
          <a:p>
            <a:pPr indent="609600" fontAlgn="auto">
              <a:lnSpc>
                <a:spcPct val="150000"/>
              </a:lnSpc>
              <a:extLst>
                <a:ext uri="{35155182-B16C-46BC-9424-99874614C6A1}">
                  <wpsdc:indentchars xmlns:wpsdc="http://www.wps.cn/officeDocument/2017/drawingmlCustomData" xmlns="" val="200" checksum="4158780845"/>
                </a:ext>
              </a:extLst>
            </a:pPr>
            <a:r>
              <a:rPr lang="zh-CN" altLang="en-US" sz="2400">
                <a:latin typeface="宋体" panose="02010600030101010101" pitchFamily="2" charset="-122"/>
                <a:ea typeface="宋体" panose="02010600030101010101" pitchFamily="2" charset="-122"/>
                <a:cs typeface="宋体" panose="02010600030101010101" pitchFamily="2" charset="-122"/>
              </a:rPr>
              <a:t>特别提</a:t>
            </a:r>
            <a:r>
              <a:rPr lang="zh-CN" altLang="en-US" sz="2400" smtClean="0">
                <a:latin typeface="宋体" panose="02010600030101010101" pitchFamily="2" charset="-122"/>
                <a:ea typeface="宋体" panose="02010600030101010101" pitchFamily="2" charset="-122"/>
                <a:cs typeface="宋体" panose="02010600030101010101" pitchFamily="2" charset="-122"/>
              </a:rPr>
              <a:t>醒：汽</a:t>
            </a:r>
            <a:r>
              <a:rPr lang="zh-CN" altLang="en-US" sz="2400">
                <a:latin typeface="宋体" panose="02010600030101010101" pitchFamily="2" charset="-122"/>
                <a:ea typeface="宋体" panose="02010600030101010101" pitchFamily="2" charset="-122"/>
                <a:cs typeface="宋体" panose="02010600030101010101" pitchFamily="2" charset="-122"/>
              </a:rPr>
              <a:t>车导航应用的技术</a:t>
            </a:r>
          </a:p>
          <a:p>
            <a:pPr indent="609600"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全球卫星导航系</a:t>
            </a:r>
            <a:r>
              <a:rPr lang="zh-CN" altLang="en-US" sz="2400" smtClean="0">
                <a:latin typeface="宋体" panose="02010600030101010101" pitchFamily="2" charset="-122"/>
                <a:ea typeface="宋体" panose="02010600030101010101" pitchFamily="2" charset="-122"/>
                <a:cs typeface="宋体" panose="02010600030101010101" pitchFamily="2" charset="-122"/>
              </a:rPr>
              <a:t>统：出</a:t>
            </a:r>
            <a:r>
              <a:rPr lang="zh-CN" altLang="en-US" sz="2400">
                <a:latin typeface="宋体" panose="02010600030101010101" pitchFamily="2" charset="-122"/>
                <a:ea typeface="宋体" panose="02010600030101010101" pitchFamily="2" charset="-122"/>
                <a:cs typeface="宋体" panose="02010600030101010101" pitchFamily="2" charset="-122"/>
              </a:rPr>
              <a:t>发地和目的地的定位。</a:t>
            </a:r>
          </a:p>
          <a:p>
            <a:pPr indent="609600"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地理信息系</a:t>
            </a:r>
            <a:r>
              <a:rPr lang="zh-CN" altLang="en-US" sz="2400" smtClean="0">
                <a:latin typeface="宋体" panose="02010600030101010101" pitchFamily="2" charset="-122"/>
                <a:ea typeface="宋体" panose="02010600030101010101" pitchFamily="2" charset="-122"/>
                <a:cs typeface="宋体" panose="02010600030101010101" pitchFamily="2" charset="-122"/>
              </a:rPr>
              <a:t>统：处</a:t>
            </a:r>
            <a:r>
              <a:rPr lang="zh-CN" altLang="en-US" sz="2400">
                <a:latin typeface="宋体" panose="02010600030101010101" pitchFamily="2" charset="-122"/>
                <a:ea typeface="宋体" panose="02010600030101010101" pitchFamily="2" charset="-122"/>
                <a:cs typeface="宋体" panose="02010600030101010101" pitchFamily="2" charset="-122"/>
              </a:rPr>
              <a:t>理位置信</a:t>
            </a:r>
            <a:r>
              <a:rPr lang="zh-CN" altLang="en-US" sz="2400" smtClean="0">
                <a:latin typeface="宋体" panose="02010600030101010101" pitchFamily="2" charset="-122"/>
                <a:ea typeface="宋体" panose="02010600030101010101" pitchFamily="2" charset="-122"/>
                <a:cs typeface="宋体" panose="02010600030101010101" pitchFamily="2" charset="-122"/>
              </a:rPr>
              <a:t>息，设</a:t>
            </a:r>
            <a:r>
              <a:rPr lang="zh-CN" altLang="en-US" sz="2400">
                <a:latin typeface="宋体" panose="02010600030101010101" pitchFamily="2" charset="-122"/>
                <a:ea typeface="宋体" panose="02010600030101010101" pitchFamily="2" charset="-122"/>
                <a:cs typeface="宋体" panose="02010600030101010101" pitchFamily="2" charset="-122"/>
              </a:rPr>
              <a:t>计合理路线。</a:t>
            </a:r>
          </a:p>
        </p:txBody>
      </p:sp>
    </p:spTree>
  </p:cSld>
  <p:clrMapOvr>
    <a:masterClrMapping/>
  </p:clrMapOvr>
  <p:transition spd="med">
    <p:pull/>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lstStyle/>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地理课件</a:t>
            </a:r>
          </a:p>
        </p:txBody>
      </p:sp>
      <p:pic>
        <p:nvPicPr>
          <p:cNvPr id="30" name="图片 29" descr="阴影"/>
          <p:cNvPicPr>
            <a:picLocks noChangeAspect="1"/>
          </p:cNvPicPr>
          <p:nvPr/>
        </p:nvPicPr>
        <p:blipFill>
          <a:blip r:embed="rId3"/>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pitchFamily="34" charset="-122"/>
              </a:rPr>
              <a:t>本课结束</a:t>
            </a: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lstStyle/>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3" cstate="print">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4" cstate="print">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lstStyle/>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a:t>
            </a:r>
            <a:r>
              <a:rPr lang="zh-CN" altLang="en-US" sz="2800" b="1" smtClean="0">
                <a:latin typeface="宋体" panose="02010600030101010101" pitchFamily="2" charset="-122"/>
                <a:ea typeface="宋体" panose="02010600030101010101" pitchFamily="2" charset="-122"/>
                <a:cs typeface="宋体" panose="02010600030101010101" pitchFamily="2" charset="-122"/>
                <a:sym typeface="+mn-ea"/>
              </a:rPr>
              <a:t>用，课</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件的所有权和著作权归广西接班人教育科技有限公司所有。</a:t>
            </a: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任何单位或者个人未经书面许</a:t>
            </a:r>
            <a:r>
              <a:rPr lang="zh-CN" altLang="en-US" sz="2800" b="1" smtClean="0">
                <a:latin typeface="宋体" panose="02010600030101010101" pitchFamily="2" charset="-122"/>
                <a:ea typeface="宋体" panose="02010600030101010101" pitchFamily="2" charset="-122"/>
                <a:cs typeface="宋体" panose="02010600030101010101" pitchFamily="2" charset="-122"/>
                <a:sym typeface="+mn-ea"/>
              </a:rPr>
              <a:t>可，不</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得出于商业性目的复制、转载、摘编、改编或以其他方式使用产品封面设计、版式设计、内文内容、商业标识等。任何人不得以非法形式销售或者传</a:t>
            </a:r>
            <a:r>
              <a:rPr lang="zh-CN" altLang="en-US" sz="2800" b="1" smtClean="0">
                <a:latin typeface="宋体" panose="02010600030101010101" pitchFamily="2" charset="-122"/>
                <a:ea typeface="宋体" panose="02010600030101010101" pitchFamily="2" charset="-122"/>
                <a:cs typeface="宋体" panose="02010600030101010101" pitchFamily="2" charset="-122"/>
                <a:sym typeface="+mn-ea"/>
              </a:rPr>
              <a:t>播，违</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784860" y="431800"/>
            <a:ext cx="10591800" cy="1402080"/>
          </a:xfrm>
          <a:prstGeom prst="rect">
            <a:avLst/>
          </a:prstGeom>
          <a:noFill/>
        </p:spPr>
        <p:txBody>
          <a:bodyPr wrap="square" rtlCol="0">
            <a:noAutofit/>
          </a:bodyPr>
          <a:lstStyle/>
          <a:p>
            <a:pPr indent="0" fontAlgn="auto">
              <a:lnSpc>
                <a:spcPct val="150000"/>
              </a:lnSpc>
            </a:pPr>
            <a:r>
              <a:rPr lang="en-US" altLang="zh-CN" sz="2800" b="1">
                <a:solidFill>
                  <a:srgbClr val="0070C0"/>
                </a:solidFill>
              </a:rPr>
              <a:t> </a:t>
            </a:r>
            <a:r>
              <a:rPr lang="zh-CN" altLang="en-US" sz="2800" b="1">
                <a:solidFill>
                  <a:srgbClr val="0070C0"/>
                </a:solidFill>
              </a:rPr>
              <a:t>二、太阳活动对地球的影响</a:t>
            </a:r>
          </a:p>
          <a:p>
            <a:pPr indent="0" fontAlgn="auto">
              <a:lnSpc>
                <a:spcPct val="150000"/>
              </a:lnSpc>
            </a:pPr>
            <a:r>
              <a:rPr lang="en-US" altLang="zh-CN" sz="2800">
                <a:solidFill>
                  <a:srgbClr val="0070C0"/>
                </a:solidFill>
              </a:rPr>
              <a:t> 1. </a:t>
            </a:r>
            <a:r>
              <a:rPr lang="zh-CN" altLang="en-US" sz="2800">
                <a:solidFill>
                  <a:srgbClr val="0070C0"/>
                </a:solidFill>
              </a:rPr>
              <a:t>太阳活动</a:t>
            </a:r>
          </a:p>
        </p:txBody>
      </p:sp>
      <p:sp>
        <p:nvSpPr>
          <p:cNvPr id="3" name="文本框 2"/>
          <p:cNvSpPr txBox="1"/>
          <p:nvPr/>
        </p:nvSpPr>
        <p:spPr>
          <a:xfrm>
            <a:off x="784225" y="1833880"/>
            <a:ext cx="10592435" cy="2560320"/>
          </a:xfrm>
          <a:prstGeom prst="rect">
            <a:avLst/>
          </a:prstGeom>
          <a:noFill/>
        </p:spPr>
        <p:txBody>
          <a:bodyPr wrap="square" rtlCol="0">
            <a:noAutofit/>
          </a:bodyPr>
          <a:lstStyle/>
          <a:p>
            <a:pPr indent="0" fontAlgn="auto"/>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）概念：太</a:t>
            </a:r>
            <a:r>
              <a:rPr lang="zh-CN" altLang="en-US" sz="2800">
                <a:latin typeface="宋体" panose="02010600030101010101" pitchFamily="2" charset="-122"/>
                <a:ea typeface="宋体" panose="02010600030101010101" pitchFamily="2" charset="-122"/>
                <a:cs typeface="宋体" panose="02010600030101010101" pitchFamily="2" charset="-122"/>
              </a:rPr>
              <a:t>阳的大气变化称为太阳活动。</a:t>
            </a: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）太</a:t>
            </a:r>
            <a:r>
              <a:rPr lang="zh-CN" altLang="en-US" sz="2800">
                <a:latin typeface="宋体" panose="02010600030101010101" pitchFamily="2" charset="-122"/>
                <a:ea typeface="宋体" panose="02010600030101010101" pitchFamily="2" charset="-122"/>
                <a:cs typeface="宋体" panose="02010600030101010101" pitchFamily="2" charset="-122"/>
              </a:rPr>
              <a:t>阳活动的标</a:t>
            </a:r>
            <a:r>
              <a:rPr lang="zh-CN" altLang="en-US" sz="2800" smtClean="0">
                <a:latin typeface="宋体" panose="02010600030101010101" pitchFamily="2" charset="-122"/>
                <a:ea typeface="宋体" panose="02010600030101010101" pitchFamily="2" charset="-122"/>
                <a:cs typeface="宋体" panose="02010600030101010101" pitchFamily="2" charset="-122"/>
              </a:rPr>
              <a:t>志：黑</a:t>
            </a:r>
            <a:r>
              <a:rPr lang="zh-CN" altLang="en-US" sz="2800">
                <a:latin typeface="宋体" panose="02010600030101010101" pitchFamily="2" charset="-122"/>
                <a:ea typeface="宋体" panose="02010600030101010101" pitchFamily="2" charset="-122"/>
                <a:cs typeface="宋体" panose="02010600030101010101" pitchFamily="2" charset="-122"/>
              </a:rPr>
              <a:t>子的多少是太阳活动强弱的标</a:t>
            </a:r>
            <a:r>
              <a:rPr lang="zh-CN" altLang="en-US" sz="2800" smtClean="0">
                <a:latin typeface="宋体" panose="02010600030101010101" pitchFamily="2" charset="-122"/>
                <a:ea typeface="宋体" panose="02010600030101010101" pitchFamily="2" charset="-122"/>
                <a:cs typeface="宋体" panose="02010600030101010101" pitchFamily="2" charset="-122"/>
              </a:rPr>
              <a:t>志（变</a:t>
            </a:r>
            <a:r>
              <a:rPr lang="zh-CN" altLang="en-US" sz="2800">
                <a:latin typeface="宋体" panose="02010600030101010101" pitchFamily="2" charset="-122"/>
                <a:ea typeface="宋体" panose="02010600030101010101" pitchFamily="2" charset="-122"/>
                <a:cs typeface="宋体" panose="02010600030101010101" pitchFamily="2" charset="-122"/>
              </a:rPr>
              <a:t>化周期</a:t>
            </a:r>
            <a:r>
              <a:rPr lang="en-US" altLang="zh-CN" sz="2800">
                <a:latin typeface="宋体" panose="02010600030101010101" pitchFamily="2" charset="-122"/>
                <a:ea typeface="宋体" panose="02010600030101010101" pitchFamily="2" charset="-122"/>
                <a:cs typeface="宋体" panose="02010600030101010101" pitchFamily="2" charset="-122"/>
              </a:rPr>
              <a:t>11</a:t>
            </a:r>
            <a:r>
              <a:rPr lang="zh-CN" altLang="en-US" sz="2800" smtClean="0">
                <a:latin typeface="宋体" panose="02010600030101010101" pitchFamily="2" charset="-122"/>
                <a:ea typeface="宋体" panose="02010600030101010101" pitchFamily="2" charset="-122"/>
                <a:cs typeface="宋体" panose="02010600030101010101" pitchFamily="2" charset="-122"/>
              </a:rPr>
              <a:t>年），耀</a:t>
            </a:r>
            <a:r>
              <a:rPr lang="zh-CN" altLang="en-US" sz="2800">
                <a:latin typeface="宋体" panose="02010600030101010101" pitchFamily="2" charset="-122"/>
                <a:ea typeface="宋体" panose="02010600030101010101" pitchFamily="2" charset="-122"/>
                <a:cs typeface="宋体" panose="02010600030101010101" pitchFamily="2" charset="-122"/>
              </a:rPr>
              <a:t>斑是太阳活动最激烈的显示。黑子位于光球</a:t>
            </a:r>
            <a:r>
              <a:rPr lang="zh-CN" altLang="en-US" sz="2800" smtClean="0">
                <a:latin typeface="宋体" panose="02010600030101010101" pitchFamily="2" charset="-122"/>
                <a:ea typeface="宋体" panose="02010600030101010101" pitchFamily="2" charset="-122"/>
                <a:cs typeface="宋体" panose="02010600030101010101" pitchFamily="2" charset="-122"/>
              </a:rPr>
              <a:t>层，耀</a:t>
            </a:r>
            <a:r>
              <a:rPr lang="zh-CN" altLang="en-US" sz="2800">
                <a:latin typeface="宋体" panose="02010600030101010101" pitchFamily="2" charset="-122"/>
                <a:ea typeface="宋体" panose="02010600030101010101" pitchFamily="2" charset="-122"/>
                <a:cs typeface="宋体" panose="02010600030101010101" pitchFamily="2" charset="-122"/>
              </a:rPr>
              <a:t>斑位于色球层。</a:t>
            </a:r>
          </a:p>
        </p:txBody>
      </p:sp>
      <p:pic>
        <p:nvPicPr>
          <p:cNvPr id="5" name="图片 4"/>
          <p:cNvPicPr>
            <a:picLocks noChangeAspect="1"/>
          </p:cNvPicPr>
          <p:nvPr/>
        </p:nvPicPr>
        <p:blipFill>
          <a:blip r:embed="rId3"/>
          <a:stretch>
            <a:fillRect/>
          </a:stretch>
        </p:blipFill>
        <p:spPr>
          <a:xfrm>
            <a:off x="2114763" y="4402072"/>
            <a:ext cx="7359015" cy="2293563"/>
          </a:xfrm>
          <a:prstGeom prst="rect">
            <a:avLst/>
          </a:prstGeom>
        </p:spPr>
      </p:pic>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788035" y="947420"/>
            <a:ext cx="10622915" cy="4895850"/>
          </a:xfrm>
          <a:prstGeom prst="rect">
            <a:avLst/>
          </a:prstGeom>
          <a:noFill/>
        </p:spPr>
        <p:txBody>
          <a:bodyPr wrap="square" rtlCol="0">
            <a:noAutofit/>
          </a:bodyPr>
          <a:lstStyle/>
          <a:p>
            <a:pPr indent="0" fontAlgn="auto"/>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太阳活动对地球的影响</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）造</a:t>
            </a:r>
            <a:r>
              <a:rPr lang="zh-CN" altLang="en-US" sz="2800">
                <a:latin typeface="宋体" panose="02010600030101010101" pitchFamily="2" charset="-122"/>
                <a:ea typeface="宋体" panose="02010600030101010101" pitchFamily="2" charset="-122"/>
                <a:cs typeface="宋体" panose="02010600030101010101" pitchFamily="2" charset="-122"/>
              </a:rPr>
              <a:t>成无线电短波通信衰减或中</a:t>
            </a:r>
            <a:r>
              <a:rPr lang="zh-CN" altLang="en-US" sz="2800" smtClean="0">
                <a:latin typeface="宋体" panose="02010600030101010101" pitchFamily="2" charset="-122"/>
                <a:ea typeface="宋体" panose="02010600030101010101" pitchFamily="2" charset="-122"/>
                <a:cs typeface="宋体" panose="02010600030101010101" pitchFamily="2" charset="-122"/>
              </a:rPr>
              <a:t>断；</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）扰</a:t>
            </a:r>
            <a:r>
              <a:rPr lang="zh-CN" altLang="en-US" sz="2800">
                <a:latin typeface="宋体" panose="02010600030101010101" pitchFamily="2" charset="-122"/>
                <a:ea typeface="宋体" panose="02010600030101010101" pitchFamily="2" charset="-122"/>
                <a:cs typeface="宋体" panose="02010600030101010101" pitchFamily="2" charset="-122"/>
              </a:rPr>
              <a:t>动地球磁</a:t>
            </a:r>
            <a:r>
              <a:rPr lang="zh-CN" altLang="en-US" sz="2800" smtClean="0">
                <a:latin typeface="宋体" panose="02010600030101010101" pitchFamily="2" charset="-122"/>
                <a:ea typeface="宋体" panose="02010600030101010101" pitchFamily="2" charset="-122"/>
                <a:cs typeface="宋体" panose="02010600030101010101" pitchFamily="2" charset="-122"/>
              </a:rPr>
              <a:t>场，产</a:t>
            </a:r>
            <a:r>
              <a:rPr lang="zh-CN" altLang="en-US" sz="2800">
                <a:latin typeface="宋体" panose="02010600030101010101" pitchFamily="2" charset="-122"/>
                <a:ea typeface="宋体" panose="02010600030101010101" pitchFamily="2" charset="-122"/>
                <a:cs typeface="宋体" panose="02010600030101010101" pitchFamily="2" charset="-122"/>
              </a:rPr>
              <a:t>生磁暴现</a:t>
            </a:r>
            <a:r>
              <a:rPr lang="zh-CN" altLang="en-US" sz="2800" smtClean="0">
                <a:latin typeface="宋体" panose="02010600030101010101" pitchFamily="2" charset="-122"/>
                <a:ea typeface="宋体" panose="02010600030101010101" pitchFamily="2" charset="-122"/>
                <a:cs typeface="宋体" panose="02010600030101010101" pitchFamily="2" charset="-122"/>
              </a:rPr>
              <a:t>象；</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）两</a:t>
            </a:r>
            <a:r>
              <a:rPr lang="zh-CN" altLang="en-US" sz="2800">
                <a:latin typeface="宋体" panose="02010600030101010101" pitchFamily="2" charset="-122"/>
                <a:ea typeface="宋体" panose="02010600030101010101" pitchFamily="2" charset="-122"/>
                <a:cs typeface="宋体" panose="02010600030101010101" pitchFamily="2" charset="-122"/>
              </a:rPr>
              <a:t>极地区产生极</a:t>
            </a:r>
            <a:r>
              <a:rPr lang="zh-CN" altLang="en-US" sz="2800" smtClean="0">
                <a:latin typeface="宋体" panose="02010600030101010101" pitchFamily="2" charset="-122"/>
                <a:ea typeface="宋体" panose="02010600030101010101" pitchFamily="2" charset="-122"/>
                <a:cs typeface="宋体" panose="02010600030101010101" pitchFamily="2" charset="-122"/>
              </a:rPr>
              <a:t>光；</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4</a:t>
            </a:r>
            <a:r>
              <a:rPr lang="zh-CN" altLang="en-US" sz="2800" smtClean="0">
                <a:latin typeface="宋体" panose="02010600030101010101" pitchFamily="2" charset="-122"/>
                <a:ea typeface="宋体" panose="02010600030101010101" pitchFamily="2" charset="-122"/>
                <a:cs typeface="宋体" panose="02010600030101010101" pitchFamily="2" charset="-122"/>
              </a:rPr>
              <a:t>）地</a:t>
            </a:r>
            <a:r>
              <a:rPr lang="zh-CN" altLang="en-US" sz="2800">
                <a:latin typeface="宋体" panose="02010600030101010101" pitchFamily="2" charset="-122"/>
                <a:ea typeface="宋体" panose="02010600030101010101" pitchFamily="2" charset="-122"/>
                <a:cs typeface="宋体" panose="02010600030101010101" pitchFamily="2" charset="-122"/>
              </a:rPr>
              <a:t>球上水旱灾害、地震等自然灾害的发生与太阳活动有关。</a:t>
            </a: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文本框 31"/>
          <p:cNvSpPr txBox="1"/>
          <p:nvPr/>
        </p:nvSpPr>
        <p:spPr>
          <a:xfrm>
            <a:off x="784860" y="1404620"/>
            <a:ext cx="2052955" cy="548005"/>
          </a:xfrm>
          <a:prstGeom prst="rect">
            <a:avLst/>
          </a:prstGeom>
          <a:noFill/>
        </p:spPr>
        <p:txBody>
          <a:bodyPr wrap="square" rtlCol="0">
            <a:noAutofit/>
          </a:bodyPr>
          <a:lstStyle/>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784225" y="821055"/>
            <a:ext cx="10653395" cy="583565"/>
          </a:xfrm>
          <a:prstGeom prst="rect">
            <a:avLst/>
          </a:prstGeom>
          <a:noFill/>
        </p:spPr>
        <p:txBody>
          <a:bodyPr wrap="square" rtlCol="0">
            <a:spAutoFit/>
          </a:bodyPr>
          <a:lstStyle/>
          <a:p>
            <a:pPr algn="ctr"/>
            <a:r>
              <a:rPr lang="zh-CN" altLang="en-US" sz="3200" b="1">
                <a:solidFill>
                  <a:srgbClr val="0070C0"/>
                </a:solidFill>
              </a:rPr>
              <a:t>第三节</a:t>
            </a:r>
            <a:r>
              <a:rPr lang="en-US" altLang="zh-CN" sz="3200" b="1">
                <a:solidFill>
                  <a:srgbClr val="0070C0"/>
                </a:solidFill>
              </a:rPr>
              <a:t>   </a:t>
            </a:r>
            <a:r>
              <a:rPr lang="zh-CN" altLang="en-US" sz="3200" b="1">
                <a:solidFill>
                  <a:srgbClr val="0070C0"/>
                </a:solidFill>
              </a:rPr>
              <a:t>地球的历史</a:t>
            </a:r>
          </a:p>
        </p:txBody>
      </p:sp>
      <p:sp>
        <p:nvSpPr>
          <p:cNvPr id="3" name="文本框 2"/>
          <p:cNvSpPr txBox="1"/>
          <p:nvPr/>
        </p:nvSpPr>
        <p:spPr>
          <a:xfrm>
            <a:off x="784225" y="1729740"/>
            <a:ext cx="10653395" cy="458851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【知识梳</a:t>
            </a:r>
            <a:r>
              <a:rPr lang="zh-CN" altLang="en-US" sz="2800" b="1" smtClean="0">
                <a:solidFill>
                  <a:srgbClr val="0070C0"/>
                </a:solidFill>
                <a:latin typeface="宋体" panose="02010600030101010101" pitchFamily="2" charset="-122"/>
                <a:ea typeface="宋体" panose="02010600030101010101" pitchFamily="2" charset="-122"/>
                <a:cs typeface="宋体" panose="02010600030101010101" pitchFamily="2" charset="-122"/>
              </a:rPr>
              <a:t>理】</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一、化石和地质年代表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地球的历</a:t>
            </a:r>
            <a:r>
              <a:rPr lang="zh-CN" altLang="en-US" sz="2800" smtClean="0">
                <a:latin typeface="宋体" panose="02010600030101010101" pitchFamily="2" charset="-122"/>
                <a:ea typeface="宋体" panose="02010600030101010101" pitchFamily="2" charset="-122"/>
                <a:cs typeface="宋体" panose="02010600030101010101" pitchFamily="2" charset="-122"/>
              </a:rPr>
              <a:t>史：约</a:t>
            </a:r>
            <a:r>
              <a:rPr lang="zh-CN" altLang="en-US" sz="2800">
                <a:latin typeface="宋体" panose="02010600030101010101" pitchFamily="2" charset="-122"/>
                <a:ea typeface="宋体" panose="02010600030101010101" pitchFamily="2" charset="-122"/>
                <a:cs typeface="宋体" panose="02010600030101010101" pitchFamily="2" charset="-122"/>
              </a:rPr>
              <a:t>有</a:t>
            </a:r>
            <a:r>
              <a:rPr lang="en-US" altLang="zh-CN" sz="2800">
                <a:latin typeface="宋体" panose="02010600030101010101" pitchFamily="2" charset="-122"/>
                <a:ea typeface="宋体" panose="02010600030101010101" pitchFamily="2" charset="-122"/>
                <a:cs typeface="宋体" panose="02010600030101010101" pitchFamily="2" charset="-122"/>
              </a:rPr>
              <a:t>46</a:t>
            </a:r>
            <a:r>
              <a:rPr lang="zh-CN" altLang="en-US" sz="2800">
                <a:latin typeface="宋体" panose="02010600030101010101" pitchFamily="2" charset="-122"/>
                <a:ea typeface="宋体" panose="02010600030101010101" pitchFamily="2" charset="-122"/>
                <a:cs typeface="宋体" panose="02010600030101010101" pitchFamily="2" charset="-122"/>
              </a:rPr>
              <a:t>亿年。研究地层是认识地球的最主要途径。</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地</a:t>
            </a:r>
            <a:r>
              <a:rPr lang="zh-CN" altLang="en-US" sz="2800" smtClean="0">
                <a:latin typeface="宋体" panose="02010600030101010101" pitchFamily="2" charset="-122"/>
                <a:ea typeface="宋体" panose="02010600030101010101" pitchFamily="2" charset="-122"/>
                <a:cs typeface="宋体" panose="02010600030101010101" pitchFamily="2" charset="-122"/>
              </a:rPr>
              <a:t>层：具</a:t>
            </a:r>
            <a:r>
              <a:rPr lang="zh-CN" altLang="en-US" sz="2800">
                <a:latin typeface="宋体" panose="02010600030101010101" pitchFamily="2" charset="-122"/>
                <a:ea typeface="宋体" panose="02010600030101010101" pitchFamily="2" charset="-122"/>
                <a:cs typeface="宋体" panose="02010600030101010101" pitchFamily="2" charset="-122"/>
              </a:rPr>
              <a:t>有时间顺序的层状岩石。正常顺</a:t>
            </a:r>
            <a:r>
              <a:rPr lang="zh-CN" altLang="en-US" sz="2800" smtClean="0">
                <a:latin typeface="宋体" panose="02010600030101010101" pitchFamily="2" charset="-122"/>
                <a:ea typeface="宋体" panose="02010600030101010101" pitchFamily="2" charset="-122"/>
                <a:cs typeface="宋体" panose="02010600030101010101" pitchFamily="2" charset="-122"/>
              </a:rPr>
              <a:t>序：老</a:t>
            </a:r>
            <a:r>
              <a:rPr lang="zh-CN" altLang="en-US" sz="2800">
                <a:latin typeface="宋体" panose="02010600030101010101" pitchFamily="2" charset="-122"/>
                <a:ea typeface="宋体" panose="02010600030101010101" pitchFamily="2" charset="-122"/>
                <a:cs typeface="宋体" panose="02010600030101010101" pitchFamily="2" charset="-122"/>
              </a:rPr>
              <a:t>的地层在</a:t>
            </a:r>
            <a:r>
              <a:rPr lang="zh-CN" altLang="en-US" sz="2800" smtClean="0">
                <a:latin typeface="宋体" panose="02010600030101010101" pitchFamily="2" charset="-122"/>
                <a:ea typeface="宋体" panose="02010600030101010101" pitchFamily="2" charset="-122"/>
                <a:cs typeface="宋体" panose="02010600030101010101" pitchFamily="2" charset="-122"/>
              </a:rPr>
              <a:t>下，新</a:t>
            </a:r>
            <a:r>
              <a:rPr lang="zh-CN" altLang="en-US" sz="2800">
                <a:latin typeface="宋体" panose="02010600030101010101" pitchFamily="2" charset="-122"/>
                <a:ea typeface="宋体" panose="02010600030101010101" pitchFamily="2" charset="-122"/>
                <a:cs typeface="宋体" panose="02010600030101010101" pitchFamily="2" charset="-122"/>
              </a:rPr>
              <a:t>的地层在上。</a:t>
            </a:r>
          </a:p>
          <a:p>
            <a:pPr indent="711200" fontAlgn="auto">
              <a:extLst>
                <a:ext uri="{35155182-B16C-46BC-9424-99874614C6A1}">
                  <wpsdc:indentchars xmlns:wpsdc="http://www.wps.cn/officeDocument/2017/drawingmlCustomData" xmlns="" val="200" checksum="3773799597"/>
                </a:ext>
              </a:extLs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501015"/>
            <a:ext cx="10616565" cy="5934075"/>
          </a:xfrm>
          <a:prstGeom prst="rect">
            <a:avLst/>
          </a:prstGeom>
          <a:noFill/>
        </p:spPr>
        <p:txBody>
          <a:bodyPr wrap="square" rtlCol="0">
            <a:noAutofit/>
          </a:bodyPr>
          <a:lstStyle/>
          <a:p>
            <a:pPr indent="72009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沉积岩的地层特</a:t>
            </a:r>
            <a:r>
              <a:rPr lang="zh-CN" altLang="en-US" sz="2800" smtClean="0">
                <a:latin typeface="宋体" panose="02010600030101010101" pitchFamily="2" charset="-122"/>
                <a:ea typeface="宋体" panose="02010600030101010101" pitchFamily="2" charset="-122"/>
                <a:cs typeface="宋体" panose="02010600030101010101" pitchFamily="2" charset="-122"/>
              </a:rPr>
              <a:t>点：</a:t>
            </a:r>
            <a:r>
              <a:rPr lang="en-US" altLang="en-US" sz="2800" smtClean="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具有明显的层理构</a:t>
            </a:r>
            <a:r>
              <a:rPr lang="zh-CN" altLang="en-US" sz="2800" smtClean="0">
                <a:latin typeface="宋体" panose="02010600030101010101" pitchFamily="2" charset="-122"/>
                <a:ea typeface="宋体" panose="02010600030101010101" pitchFamily="2" charset="-122"/>
                <a:cs typeface="宋体" panose="02010600030101010101" pitchFamily="2" charset="-122"/>
              </a:rPr>
              <a:t>造，一</a:t>
            </a:r>
            <a:r>
              <a:rPr lang="zh-CN" altLang="en-US" sz="2800">
                <a:latin typeface="宋体" panose="02010600030101010101" pitchFamily="2" charset="-122"/>
                <a:ea typeface="宋体" panose="02010600030101010101" pitchFamily="2" charset="-122"/>
                <a:cs typeface="宋体" panose="02010600030101010101" pitchFamily="2" charset="-122"/>
              </a:rPr>
              <a:t>般先沉积的在</a:t>
            </a:r>
            <a:r>
              <a:rPr lang="zh-CN" altLang="en-US" sz="2800" smtClean="0">
                <a:latin typeface="宋体" panose="02010600030101010101" pitchFamily="2" charset="-122"/>
                <a:ea typeface="宋体" panose="02010600030101010101" pitchFamily="2" charset="-122"/>
                <a:cs typeface="宋体" panose="02010600030101010101" pitchFamily="2" charset="-122"/>
              </a:rPr>
              <a:t>下，后</a:t>
            </a:r>
            <a:r>
              <a:rPr lang="zh-CN" altLang="en-US" sz="2800">
                <a:latin typeface="宋体" panose="02010600030101010101" pitchFamily="2" charset="-122"/>
                <a:ea typeface="宋体" panose="02010600030101010101" pitchFamily="2" charset="-122"/>
                <a:cs typeface="宋体" panose="02010600030101010101" pitchFamily="2" charset="-122"/>
              </a:rPr>
              <a:t>沉积的在上。</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常含有化石</a:t>
            </a:r>
            <a:r>
              <a:rPr lang="zh-CN" altLang="en-US" sz="2800" smtClean="0">
                <a:latin typeface="宋体" panose="02010600030101010101" pitchFamily="2" charset="-122"/>
                <a:ea typeface="宋体" panose="02010600030101010101" pitchFamily="2" charset="-122"/>
                <a:cs typeface="宋体" panose="02010600030101010101" pitchFamily="2" charset="-122"/>
              </a:rPr>
              <a:t>。（化</a:t>
            </a:r>
            <a:r>
              <a:rPr lang="zh-CN" altLang="en-US" sz="2800">
                <a:latin typeface="宋体" panose="02010600030101010101" pitchFamily="2" charset="-122"/>
                <a:ea typeface="宋体" panose="02010600030101010101" pitchFamily="2" charset="-122"/>
                <a:cs typeface="宋体" panose="02010600030101010101" pitchFamily="2" charset="-122"/>
              </a:rPr>
              <a:t>石的定</a:t>
            </a:r>
            <a:r>
              <a:rPr lang="zh-CN" altLang="en-US" sz="2800" smtClean="0">
                <a:latin typeface="宋体" panose="02010600030101010101" pitchFamily="2" charset="-122"/>
                <a:ea typeface="宋体" panose="02010600030101010101" pitchFamily="2" charset="-122"/>
                <a:cs typeface="宋体" panose="02010600030101010101" pitchFamily="2" charset="-122"/>
              </a:rPr>
              <a:t>义：沉</a:t>
            </a:r>
            <a:r>
              <a:rPr lang="zh-CN" altLang="en-US" sz="2800">
                <a:latin typeface="宋体" panose="02010600030101010101" pitchFamily="2" charset="-122"/>
                <a:ea typeface="宋体" panose="02010600030101010101" pitchFamily="2" charset="-122"/>
                <a:cs typeface="宋体" panose="02010600030101010101" pitchFamily="2" charset="-122"/>
              </a:rPr>
              <a:t>积物中含有生物的遗体或遗迹</a:t>
            </a:r>
            <a:r>
              <a:rPr lang="zh-CN" altLang="en-US" sz="2800" smtClean="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2009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确定地层的理论依据</a:t>
            </a:r>
          </a:p>
          <a:p>
            <a:pPr indent="720090" fontAlgn="auto">
              <a:lnSpc>
                <a:spcPct val="150000"/>
              </a:lnSpc>
            </a:pPr>
            <a:r>
              <a:rPr lang="zh-CN" altLang="en-US" sz="2800">
                <a:latin typeface="宋体" panose="02010600030101010101" pitchFamily="2" charset="-122"/>
                <a:ea typeface="宋体" panose="02010600030101010101" pitchFamily="2" charset="-122"/>
                <a:cs typeface="宋体" panose="02010600030101010101" pitchFamily="2" charset="-122"/>
              </a:rPr>
              <a:t>生物演化规</a:t>
            </a:r>
            <a:r>
              <a:rPr lang="zh-CN" altLang="en-US" sz="2800" smtClean="0">
                <a:latin typeface="宋体" panose="02010600030101010101" pitchFamily="2" charset="-122"/>
                <a:ea typeface="宋体" panose="02010600030101010101" pitchFamily="2" charset="-122"/>
                <a:cs typeface="宋体" panose="02010600030101010101" pitchFamily="2" charset="-122"/>
              </a:rPr>
              <a:t>律：生</a:t>
            </a:r>
            <a:r>
              <a:rPr lang="zh-CN" altLang="en-US" sz="2800">
                <a:latin typeface="宋体" panose="02010600030101010101" pitchFamily="2" charset="-122"/>
                <a:ea typeface="宋体" panose="02010600030101010101" pitchFamily="2" charset="-122"/>
                <a:cs typeface="宋体" panose="02010600030101010101" pitchFamily="2" charset="-122"/>
              </a:rPr>
              <a:t>物总是从低级到高级、从简单到复杂进化</a:t>
            </a:r>
            <a:r>
              <a:rPr lang="zh-CN" altLang="en-US" sz="2800" smtClean="0">
                <a:latin typeface="宋体" panose="02010600030101010101" pitchFamily="2" charset="-122"/>
                <a:ea typeface="宋体" panose="02010600030101010101" pitchFamily="2" charset="-122"/>
                <a:cs typeface="宋体" panose="02010600030101010101" pitchFamily="2" charset="-122"/>
              </a:rPr>
              <a:t>的，因</a:t>
            </a:r>
            <a:r>
              <a:rPr lang="zh-CN" altLang="en-US" sz="2800">
                <a:latin typeface="宋体" panose="02010600030101010101" pitchFamily="2" charset="-122"/>
                <a:ea typeface="宋体" panose="02010600030101010101" pitchFamily="2" charset="-122"/>
                <a:cs typeface="宋体" panose="02010600030101010101" pitchFamily="2" charset="-122"/>
              </a:rPr>
              <a:t>此越古老的地层含有越低级、越简单生物的化石。</a:t>
            </a:r>
          </a:p>
          <a:p>
            <a:pPr indent="72009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研究意</a:t>
            </a:r>
            <a:r>
              <a:rPr lang="zh-CN" altLang="en-US" sz="2800" smtClean="0">
                <a:latin typeface="宋体" panose="02010600030101010101" pitchFamily="2" charset="-122"/>
                <a:ea typeface="宋体" panose="02010600030101010101" pitchFamily="2" charset="-122"/>
                <a:cs typeface="宋体" panose="02010600030101010101" pitchFamily="2" charset="-122"/>
              </a:rPr>
              <a:t>义：通</a:t>
            </a:r>
            <a:r>
              <a:rPr lang="zh-CN" altLang="en-US" sz="2800">
                <a:latin typeface="宋体" panose="02010600030101010101" pitchFamily="2" charset="-122"/>
                <a:ea typeface="宋体" panose="02010600030101010101" pitchFamily="2" charset="-122"/>
                <a:cs typeface="宋体" panose="02010600030101010101" pitchFamily="2" charset="-122"/>
              </a:rPr>
              <a:t>过研究地层和它们包含的化</a:t>
            </a:r>
            <a:r>
              <a:rPr lang="zh-CN" altLang="en-US" sz="2800" smtClean="0">
                <a:latin typeface="宋体" panose="02010600030101010101" pitchFamily="2" charset="-122"/>
                <a:ea typeface="宋体" panose="02010600030101010101" pitchFamily="2" charset="-122"/>
                <a:cs typeface="宋体" panose="02010600030101010101" pitchFamily="2" charset="-122"/>
              </a:rPr>
              <a:t>石，可</a:t>
            </a:r>
            <a:r>
              <a:rPr lang="zh-CN" altLang="en-US" sz="2800">
                <a:latin typeface="宋体" panose="02010600030101010101" pitchFamily="2" charset="-122"/>
                <a:ea typeface="宋体" panose="02010600030101010101" pitchFamily="2" charset="-122"/>
                <a:cs typeface="宋体" panose="02010600030101010101" pitchFamily="2" charset="-122"/>
              </a:rPr>
              <a:t>以了解地球的生命历史和古地理环境。</a:t>
            </a: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4" name="文本框 3"/>
          <p:cNvSpPr txBox="1"/>
          <p:nvPr/>
        </p:nvSpPr>
        <p:spPr>
          <a:xfrm>
            <a:off x="785495" y="625475"/>
            <a:ext cx="10683240" cy="737235"/>
          </a:xfrm>
          <a:prstGeom prst="rect">
            <a:avLst/>
          </a:prstGeom>
          <a:noFill/>
        </p:spPr>
        <p:txBody>
          <a:bodyPr wrap="square" rtlCol="0">
            <a:spAutoFit/>
          </a:bodyPr>
          <a:lstStyle/>
          <a:p>
            <a:pPr indent="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6.</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地质年代表</a:t>
            </a:r>
            <a:endParaRPr lang="zh-CN" altLang="en-US" sz="2800"/>
          </a:p>
        </p:txBody>
      </p:sp>
      <p:pic>
        <p:nvPicPr>
          <p:cNvPr id="7" name="图片 6"/>
          <p:cNvPicPr>
            <a:picLocks noChangeAspect="1"/>
          </p:cNvPicPr>
          <p:nvPr/>
        </p:nvPicPr>
        <p:blipFill>
          <a:blip r:embed="rId3"/>
          <a:stretch>
            <a:fillRect/>
          </a:stretch>
        </p:blipFill>
        <p:spPr>
          <a:xfrm>
            <a:off x="784860" y="1753870"/>
            <a:ext cx="10502265" cy="2524125"/>
          </a:xfrm>
          <a:prstGeom prst="rect">
            <a:avLst/>
          </a:prstGeom>
        </p:spPr>
      </p:pic>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24535" y="4906645"/>
            <a:ext cx="10107295" cy="1763395"/>
          </a:xfrm>
          <a:prstGeom prst="rect">
            <a:avLst/>
          </a:prstGeom>
          <a:noFill/>
        </p:spPr>
        <p:txBody>
          <a:bodyPr wrap="square" rtlCol="0">
            <a:noAutofit/>
          </a:bodyPr>
          <a:lstStyle/>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84225" y="692785"/>
            <a:ext cx="10600055" cy="1449705"/>
          </a:xfrm>
          <a:prstGeom prst="rect">
            <a:avLst/>
          </a:prstGeom>
          <a:noFill/>
        </p:spPr>
        <p:txBody>
          <a:bodyPr wrap="square" rtlCol="0">
            <a:noAutofit/>
          </a:bodyPr>
          <a:lstStyle/>
          <a:p>
            <a:pPr indent="0" fontAlgn="auto">
              <a:lnSpc>
                <a:spcPct val="150000"/>
              </a:lnSpc>
            </a:pP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二、地球的演化历程</a:t>
            </a:r>
            <a:endPar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前寒武纪</a:t>
            </a:r>
          </a:p>
        </p:txBody>
      </p:sp>
      <p:pic>
        <p:nvPicPr>
          <p:cNvPr id="7" name="图片 6"/>
          <p:cNvPicPr>
            <a:picLocks noChangeAspect="1"/>
          </p:cNvPicPr>
          <p:nvPr/>
        </p:nvPicPr>
        <p:blipFill>
          <a:blip r:embed="rId3"/>
          <a:stretch>
            <a:fillRect/>
          </a:stretch>
        </p:blipFill>
        <p:spPr>
          <a:xfrm>
            <a:off x="784225" y="2142490"/>
            <a:ext cx="10600055" cy="3143250"/>
          </a:xfrm>
          <a:prstGeom prst="rect">
            <a:avLst/>
          </a:prstGeom>
        </p:spPr>
      </p:pic>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1" name="文本框 20"/>
          <p:cNvSpPr txBox="1"/>
          <p:nvPr/>
        </p:nvSpPr>
        <p:spPr>
          <a:xfrm>
            <a:off x="2001520" y="1428750"/>
            <a:ext cx="4064000" cy="368300"/>
          </a:xfrm>
          <a:prstGeom prst="rect">
            <a:avLst/>
          </a:prstGeom>
          <a:noFill/>
        </p:spPr>
        <p:txBody>
          <a:bodyPr wrap="square" rtlCol="0">
            <a:spAutoFit/>
          </a:bodyPr>
          <a:lstStyle/>
          <a:p>
            <a:endParaRPr lang="zh-CN" altLang="en-US"/>
          </a:p>
        </p:txBody>
      </p:sp>
      <p:sp>
        <p:nvSpPr>
          <p:cNvPr id="69" name="文本框 68"/>
          <p:cNvSpPr txBox="1"/>
          <p:nvPr/>
        </p:nvSpPr>
        <p:spPr>
          <a:xfrm>
            <a:off x="3144520" y="2681605"/>
            <a:ext cx="4064000" cy="368300"/>
          </a:xfrm>
          <a:prstGeom prst="rect">
            <a:avLst/>
          </a:prstGeom>
          <a:noFill/>
        </p:spPr>
        <p:txBody>
          <a:bodyPr wrap="square" rtlCol="0">
            <a:spAutoFit/>
          </a:bodyPr>
          <a:lstStyle/>
          <a:p>
            <a:endParaRPr lang="zh-CN" altLang="en-US"/>
          </a:p>
        </p:txBody>
      </p:sp>
      <p:sp>
        <p:nvSpPr>
          <p:cNvPr id="82" name="文本框 81"/>
          <p:cNvSpPr txBox="1"/>
          <p:nvPr/>
        </p:nvSpPr>
        <p:spPr>
          <a:xfrm>
            <a:off x="2388870" y="4899660"/>
            <a:ext cx="4064000" cy="368300"/>
          </a:xfrm>
          <a:prstGeom prst="rect">
            <a:avLst/>
          </a:prstGeom>
          <a:noFill/>
        </p:spPr>
        <p:txBody>
          <a:bodyPr wrap="square" rtlCol="0">
            <a:spAutoFit/>
          </a:bodyPr>
          <a:lstStyle/>
          <a:p>
            <a:endParaRPr lang="zh-CN" altLang="en-US"/>
          </a:p>
        </p:txBody>
      </p:sp>
      <p:sp>
        <p:nvSpPr>
          <p:cNvPr id="137" name="文本框 136"/>
          <p:cNvSpPr txBox="1"/>
          <p:nvPr/>
        </p:nvSpPr>
        <p:spPr>
          <a:xfrm>
            <a:off x="1390650" y="6153785"/>
            <a:ext cx="4064000" cy="368300"/>
          </a:xfrm>
          <a:prstGeom prst="rect">
            <a:avLst/>
          </a:prstGeom>
          <a:noFill/>
        </p:spPr>
        <p:txBody>
          <a:bodyPr wrap="square" rtlCol="0">
            <a:spAutoFit/>
          </a:bodyPr>
          <a:lstStyle/>
          <a:p>
            <a:endParaRPr lang="zh-CN" altLang="en-US"/>
          </a:p>
        </p:txBody>
      </p:sp>
      <p:sp>
        <p:nvSpPr>
          <p:cNvPr id="174" name="文本框 173"/>
          <p:cNvSpPr txBox="1"/>
          <p:nvPr/>
        </p:nvSpPr>
        <p:spPr>
          <a:xfrm>
            <a:off x="8362950" y="5771515"/>
            <a:ext cx="4064000" cy="368300"/>
          </a:xfrm>
          <a:prstGeom prst="rect">
            <a:avLst/>
          </a:prstGeom>
          <a:noFill/>
        </p:spPr>
        <p:txBody>
          <a:bodyPr wrap="square" rtlCol="0">
            <a:spAutoFit/>
          </a:bodyPr>
          <a:lstStyle/>
          <a:p>
            <a:endParaRPr lang="zh-CN" altLang="en-US"/>
          </a:p>
        </p:txBody>
      </p:sp>
      <p:sp>
        <p:nvSpPr>
          <p:cNvPr id="193" name="文本框 192"/>
          <p:cNvSpPr txBox="1"/>
          <p:nvPr/>
        </p:nvSpPr>
        <p:spPr>
          <a:xfrm>
            <a:off x="2354580" y="5633085"/>
            <a:ext cx="4064000" cy="368300"/>
          </a:xfrm>
          <a:prstGeom prst="rect">
            <a:avLst/>
          </a:prstGeom>
          <a:noFill/>
        </p:spPr>
        <p:txBody>
          <a:bodyPr wrap="square" rtlCol="0">
            <a:spAutoFit/>
          </a:bodyPr>
          <a:lstStyle/>
          <a:p>
            <a:endParaRPr lang="zh-CN" altLang="en-US"/>
          </a:p>
        </p:txBody>
      </p:sp>
      <p:pic>
        <p:nvPicPr>
          <p:cNvPr id="3" name="图片 2"/>
          <p:cNvPicPr>
            <a:picLocks noChangeAspect="1"/>
          </p:cNvPicPr>
          <p:nvPr/>
        </p:nvPicPr>
        <p:blipFill>
          <a:blip r:embed="rId3"/>
          <a:stretch>
            <a:fillRect/>
          </a:stretch>
        </p:blipFill>
        <p:spPr>
          <a:xfrm>
            <a:off x="784860" y="1349375"/>
            <a:ext cx="10596880" cy="5273040"/>
          </a:xfrm>
          <a:prstGeom prst="rect">
            <a:avLst/>
          </a:prstGeom>
        </p:spPr>
      </p:pic>
      <p:sp>
        <p:nvSpPr>
          <p:cNvPr id="6" name="文本框 5"/>
          <p:cNvSpPr txBox="1"/>
          <p:nvPr/>
        </p:nvSpPr>
        <p:spPr>
          <a:xfrm>
            <a:off x="784860" y="625475"/>
            <a:ext cx="5309235" cy="1043940"/>
          </a:xfrm>
          <a:prstGeom prst="rect">
            <a:avLst/>
          </a:prstGeom>
          <a:noFill/>
        </p:spPr>
        <p:txBody>
          <a:bodyPr wrap="square" rtlCol="0">
            <a:noAutofit/>
          </a:bodyPr>
          <a:lstStyle/>
          <a:p>
            <a:r>
              <a:rPr lang="en-US" altLang="zh-CN" sz="2800">
                <a:solidFill>
                  <a:srgbClr val="0070C0"/>
                </a:solidFill>
              </a:rPr>
              <a:t>2. </a:t>
            </a:r>
            <a:r>
              <a:rPr lang="zh-CN" altLang="en-US" sz="2800">
                <a:solidFill>
                  <a:srgbClr val="0070C0"/>
                </a:solidFill>
              </a:rPr>
              <a:t>古生代</a:t>
            </a:r>
            <a:endParaRPr lang="zh-CN" altLang="en-US" sz="2800"/>
          </a:p>
          <a:p>
            <a:endParaRPr lang="zh-CN" altLang="en-US" sz="2800"/>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635635"/>
            <a:ext cx="10631805" cy="630555"/>
          </a:xfrm>
          <a:prstGeom prst="rect">
            <a:avLst/>
          </a:prstGeom>
          <a:noFill/>
        </p:spPr>
        <p:txBody>
          <a:bodyPr wrap="square" rtlCol="0">
            <a:noAutofit/>
          </a:bodyPr>
          <a:lstStyle/>
          <a:p>
            <a:r>
              <a:rPr lang="en-US" altLang="zh-CN" sz="2800">
                <a:solidFill>
                  <a:srgbClr val="0070C0"/>
                </a:solidFill>
              </a:rPr>
              <a:t>3. </a:t>
            </a:r>
            <a:r>
              <a:rPr lang="zh-CN" altLang="en-US" sz="2800">
                <a:solidFill>
                  <a:srgbClr val="0070C0"/>
                </a:solidFill>
              </a:rPr>
              <a:t>中生代</a:t>
            </a:r>
          </a:p>
        </p:txBody>
      </p:sp>
      <p:pic>
        <p:nvPicPr>
          <p:cNvPr id="4" name="图片 3"/>
          <p:cNvPicPr>
            <a:picLocks noChangeAspect="1"/>
          </p:cNvPicPr>
          <p:nvPr/>
        </p:nvPicPr>
        <p:blipFill>
          <a:blip r:embed="rId3"/>
          <a:stretch>
            <a:fillRect/>
          </a:stretch>
        </p:blipFill>
        <p:spPr>
          <a:xfrm>
            <a:off x="784860" y="1534795"/>
            <a:ext cx="10631805" cy="4838700"/>
          </a:xfrm>
          <a:prstGeom prst="rect">
            <a:avLst/>
          </a:prstGeom>
        </p:spPr>
      </p:pic>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985520" y="1834515"/>
            <a:ext cx="10122535" cy="2553335"/>
          </a:xfrm>
          <a:prstGeom prst="rect">
            <a:avLst/>
          </a:prstGeom>
          <a:noFill/>
        </p:spPr>
        <p:txBody>
          <a:bodyPr wrap="square" rtlCol="0">
            <a:spAutoFit/>
            <a:scene3d>
              <a:camera prst="orthographicFront"/>
              <a:lightRig rig="threePt" dir="t"/>
            </a:scene3d>
          </a:bodyPr>
          <a:lstStyle/>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课程达标训练</a:t>
            </a: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文本框 5"/>
          <p:cNvSpPr txBox="1"/>
          <p:nvPr/>
        </p:nvSpPr>
        <p:spPr>
          <a:xfrm>
            <a:off x="1131570" y="586740"/>
            <a:ext cx="4064000" cy="355600"/>
          </a:xfrm>
          <a:prstGeom prst="rect">
            <a:avLst/>
          </a:prstGeom>
          <a:noFill/>
          <a:ln>
            <a:noFill/>
          </a:ln>
        </p:spPr>
        <p:txBody>
          <a:bodyPr wrap="square" rtlCol="0">
            <a:noAutofit/>
          </a:bodyPr>
          <a:lstStyle/>
          <a:p>
            <a:endParaRPr lang="zh-CN" altLang="en-US" b="1">
              <a:gradFill>
                <a:gsLst>
                  <a:gs pos="50000">
                    <a:schemeClr val="accent5"/>
                  </a:gs>
                  <a:gs pos="0">
                    <a:schemeClr val="accent5">
                      <a:lumMod val="25000"/>
                      <a:lumOff val="75000"/>
                    </a:schemeClr>
                  </a:gs>
                  <a:gs pos="100000">
                    <a:schemeClr val="accent5">
                      <a:lumMod val="85000"/>
                    </a:schemeClr>
                  </a:gs>
                </a:gsLst>
                <a:lin ang="5400000" scaled="1"/>
              </a:gradFill>
            </a:endParaRPr>
          </a:p>
        </p:txBody>
      </p:sp>
      <p:sp>
        <p:nvSpPr>
          <p:cNvPr id="7" name="文本框 6"/>
          <p:cNvSpPr txBox="1"/>
          <p:nvPr/>
        </p:nvSpPr>
        <p:spPr>
          <a:xfrm>
            <a:off x="784860" y="942340"/>
            <a:ext cx="10631170" cy="521970"/>
          </a:xfrm>
          <a:prstGeom prst="rect">
            <a:avLst/>
          </a:prstGeom>
          <a:noFill/>
        </p:spPr>
        <p:txBody>
          <a:bodyPr wrap="square" rtlCol="0">
            <a:spAutoFit/>
          </a:bodyPr>
          <a:lstStyle/>
          <a:p>
            <a:r>
              <a:rPr lang="en-US" altLang="zh-CN" sz="2800">
                <a:solidFill>
                  <a:schemeClr val="accent1"/>
                </a:solidFill>
              </a:rPr>
              <a:t>4· </a:t>
            </a:r>
            <a:r>
              <a:rPr lang="zh-CN" altLang="en-US" sz="2800">
                <a:solidFill>
                  <a:schemeClr val="accent1"/>
                </a:solidFill>
              </a:rPr>
              <a:t>新生代</a:t>
            </a:r>
          </a:p>
        </p:txBody>
      </p:sp>
      <p:pic>
        <p:nvPicPr>
          <p:cNvPr id="4" name="图片 3"/>
          <p:cNvPicPr>
            <a:picLocks noChangeAspect="1"/>
          </p:cNvPicPr>
          <p:nvPr/>
        </p:nvPicPr>
        <p:blipFill>
          <a:blip r:embed="rId3"/>
          <a:stretch>
            <a:fillRect/>
          </a:stretch>
        </p:blipFill>
        <p:spPr>
          <a:xfrm>
            <a:off x="784860" y="1857375"/>
            <a:ext cx="10631170" cy="3143250"/>
          </a:xfrm>
          <a:prstGeom prst="rect">
            <a:avLst/>
          </a:prstGeom>
        </p:spPr>
      </p:pic>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753745"/>
            <a:ext cx="10734040" cy="3345180"/>
          </a:xfrm>
          <a:prstGeom prst="rect">
            <a:avLst/>
          </a:prstGeom>
          <a:noFill/>
        </p:spPr>
        <p:txBody>
          <a:bodyPr wrap="square" rtlCol="0">
            <a:noAutofit/>
          </a:bodyPr>
          <a:lstStyle/>
          <a:p>
            <a:pPr indent="0" fontAlgn="auto">
              <a:lnSpc>
                <a:spcPct val="150000"/>
              </a:lnSpc>
              <a:extLst>
                <a:ext uri="{35155182-B16C-46BC-9424-99874614C6A1}">
                  <wpsdc:indentchars xmlns:wpsdc="http://www.wps.cn/officeDocument/2017/drawingmlCustomData" xmlns="" val="0" checksum="2798278923"/>
                </a:ext>
              </a:extLst>
            </a:pPr>
            <a:r>
              <a:rPr lang="en-US" altLang="zh-CN" sz="2800">
                <a:solidFill>
                  <a:srgbClr val="0070C0"/>
                </a:solidFill>
              </a:rPr>
              <a:t>5. </a:t>
            </a:r>
            <a:r>
              <a:rPr lang="zh-CN" altLang="en-US" sz="2800">
                <a:solidFill>
                  <a:srgbClr val="0070C0"/>
                </a:solidFill>
              </a:rPr>
              <a:t>生物的演化</a:t>
            </a:r>
            <a:endParaRPr lang="zh-CN" altLang="en-US" sz="2800"/>
          </a:p>
          <a:p>
            <a:pPr indent="0" fontAlgn="auto">
              <a:lnSpc>
                <a:spcPct val="150000"/>
              </a:lnSpc>
              <a:extLst>
                <a:ext uri="{35155182-B16C-46BC-9424-99874614C6A1}">
                  <wpsdc:indentchars xmlns:wpsdc="http://www.wps.cn/officeDocument/2017/drawingmlCustomData" xmlns="" val="0" checksum="2798278923"/>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动物演化过</a:t>
            </a:r>
            <a:r>
              <a:rPr lang="zh-CN" altLang="en-US" sz="2800" smtClean="0">
                <a:latin typeface="宋体" panose="02010600030101010101" pitchFamily="2" charset="-122"/>
                <a:ea typeface="宋体" panose="02010600030101010101" pitchFamily="2" charset="-122"/>
                <a:cs typeface="宋体" panose="02010600030101010101" pitchFamily="2" charset="-122"/>
              </a:rPr>
              <a:t>程：动</a:t>
            </a:r>
            <a:r>
              <a:rPr lang="zh-CN" altLang="en-US" sz="2800">
                <a:latin typeface="宋体" panose="02010600030101010101" pitchFamily="2" charset="-122"/>
                <a:ea typeface="宋体" panose="02010600030101010101" pitchFamily="2" charset="-122"/>
                <a:cs typeface="宋体" panose="02010600030101010101" pitchFamily="2" charset="-122"/>
              </a:rPr>
              <a:t>物孕育、萌芽和发展</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海生无脊椎动物</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鱼类</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两栖动物</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爬行动物</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哺乳动物</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人类。</a:t>
            </a:r>
          </a:p>
          <a:p>
            <a:pPr indent="0" fontAlgn="auto">
              <a:lnSpc>
                <a:spcPct val="150000"/>
              </a:lnSpc>
              <a:extLst>
                <a:ext uri="{35155182-B16C-46BC-9424-99874614C6A1}">
                  <wpsdc:indentchars xmlns:wpsdc="http://www.wps.cn/officeDocument/2017/drawingmlCustomData" xmlns="" val="0" checksum="2798278923"/>
                </a:ext>
              </a:extLs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植物演化过</a:t>
            </a:r>
            <a:r>
              <a:rPr lang="zh-CN" altLang="en-US" sz="2800" smtClean="0">
                <a:latin typeface="宋体" panose="02010600030101010101" pitchFamily="2" charset="-122"/>
                <a:ea typeface="宋体" panose="02010600030101010101" pitchFamily="2" charset="-122"/>
                <a:cs typeface="宋体" panose="02010600030101010101" pitchFamily="2" charset="-122"/>
              </a:rPr>
              <a:t>程：海</a:t>
            </a:r>
            <a:r>
              <a:rPr lang="zh-CN" altLang="en-US" sz="2800">
                <a:latin typeface="宋体" panose="02010600030101010101" pitchFamily="2" charset="-122"/>
                <a:ea typeface="宋体" panose="02010600030101010101" pitchFamily="2" charset="-122"/>
                <a:cs typeface="宋体" panose="02010600030101010101" pitchFamily="2" charset="-122"/>
              </a:rPr>
              <a:t>生藻类植</a:t>
            </a:r>
            <a:r>
              <a:rPr lang="zh-CN" altLang="en-US" sz="2800" smtClean="0">
                <a:latin typeface="宋体" panose="02010600030101010101" pitchFamily="2" charset="-122"/>
                <a:ea typeface="宋体" panose="02010600030101010101" pitchFamily="2" charset="-122"/>
                <a:cs typeface="宋体" panose="02010600030101010101" pitchFamily="2" charset="-122"/>
              </a:rPr>
              <a:t>物</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smtClean="0">
                <a:latin typeface="宋体" panose="02010600030101010101" pitchFamily="2" charset="-122"/>
                <a:ea typeface="宋体" panose="02010600030101010101" pitchFamily="2" charset="-122"/>
                <a:cs typeface="宋体" panose="02010600030101010101" pitchFamily="2" charset="-122"/>
              </a:rPr>
              <a:t>蕨</a:t>
            </a:r>
            <a:r>
              <a:rPr lang="zh-CN" altLang="en-US" sz="2800">
                <a:latin typeface="宋体" panose="02010600030101010101" pitchFamily="2" charset="-122"/>
                <a:ea typeface="宋体" panose="02010600030101010101" pitchFamily="2" charset="-122"/>
                <a:cs typeface="宋体" panose="02010600030101010101" pitchFamily="2" charset="-122"/>
              </a:rPr>
              <a:t>类植物</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裸子植</a:t>
            </a:r>
            <a:r>
              <a:rPr lang="zh-CN" altLang="en-US" sz="2800" smtClean="0">
                <a:latin typeface="宋体" panose="02010600030101010101" pitchFamily="2" charset="-122"/>
                <a:ea typeface="宋体" panose="02010600030101010101" pitchFamily="2" charset="-122"/>
                <a:cs typeface="宋体" panose="02010600030101010101" pitchFamily="2" charset="-122"/>
              </a:rPr>
              <a:t>物</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smtClean="0">
                <a:latin typeface="宋体" panose="02010600030101010101" pitchFamily="2" charset="-122"/>
                <a:ea typeface="宋体" panose="02010600030101010101" pitchFamily="2" charset="-122"/>
                <a:cs typeface="宋体" panose="02010600030101010101" pitchFamily="2" charset="-122"/>
              </a:rPr>
              <a:t>被</a:t>
            </a:r>
            <a:r>
              <a:rPr lang="zh-CN" altLang="en-US" sz="2800">
                <a:latin typeface="宋体" panose="02010600030101010101" pitchFamily="2" charset="-122"/>
                <a:ea typeface="宋体" panose="02010600030101010101" pitchFamily="2" charset="-122"/>
                <a:cs typeface="宋体" panose="02010600030101010101" pitchFamily="2" charset="-122"/>
              </a:rPr>
              <a:t>子植物。</a:t>
            </a:r>
          </a:p>
          <a:p>
            <a:pPr indent="72009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786130" y="1609090"/>
            <a:ext cx="10652125" cy="699135"/>
          </a:xfrm>
          <a:prstGeom prst="rect">
            <a:avLst/>
          </a:prstGeom>
        </p:spPr>
        <p:txBody>
          <a:bodyPr wrap="square">
            <a:noAutofit/>
          </a:bodyPr>
          <a:lstStyle/>
          <a:p>
            <a:pPr marL="0" indent="0" algn="l" defTabSz="266700" eaLnBrk="0" fontAlgn="base">
              <a:lnSpc>
                <a:spcPct val="133000"/>
              </a:lnSpc>
              <a:spcBef>
                <a:spcPct val="0"/>
              </a:spcBef>
              <a:spcAft>
                <a:spcPct val="0"/>
              </a:spcAft>
            </a:pPr>
            <a:r>
              <a:rPr lang="en-US" altLang="zh-CN" sz="1600">
                <a:solidFill>
                  <a:srgbClr val="000000"/>
                </a:solidFill>
                <a:latin typeface="Arial" panose="020B0604020202020204"/>
                <a:ea typeface="Arial" panose="020B0604020202020204"/>
              </a:rPr>
              <a:t> </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ea typeface="微软雅黑" panose="020B0503020204020204" pitchFamily="34" charset="-122"/>
              </a:rPr>
              <a:t>【知识梳理】</a:t>
            </a:r>
            <a:endParaRPr lang="en-US" altLang="zh-CN" sz="1900" b="1">
              <a:gradFill>
                <a:gsLst>
                  <a:gs pos="50000">
                    <a:schemeClr val="accent1"/>
                  </a:gs>
                  <a:gs pos="0">
                    <a:schemeClr val="accent1">
                      <a:lumMod val="25000"/>
                      <a:lumOff val="75000"/>
                    </a:schemeClr>
                  </a:gs>
                  <a:gs pos="100000">
                    <a:schemeClr val="accent1">
                      <a:lumMod val="85000"/>
                    </a:schemeClr>
                  </a:gs>
                </a:gsLst>
                <a:lin ang="5400000" scaled="1"/>
              </a:gradFill>
              <a:latin typeface="Arial" panose="020B0604020202020204"/>
              <a:ea typeface="Arial" panose="020B0604020202020204"/>
            </a:endParaRPr>
          </a:p>
          <a:p>
            <a:pPr marL="0" indent="0" algn="l" defTabSz="266700" eaLnBrk="0" fontAlgn="base">
              <a:lnSpc>
                <a:spcPct val="133000"/>
              </a:lnSpc>
              <a:spcBef>
                <a:spcPct val="0"/>
              </a:spcBef>
              <a:spcAft>
                <a:spcPct val="0"/>
              </a:spcAft>
            </a:pPr>
            <a:r>
              <a:rPr lang="en-US" altLang="zh-CN" sz="1900">
                <a:solidFill>
                  <a:srgbClr val="00AEEF"/>
                </a:solidFill>
                <a:latin typeface="Arial" panose="020B0604020202020204"/>
                <a:ea typeface="Arial" panose="020B0604020202020204"/>
              </a:rPr>
              <a:t>     </a:t>
            </a:r>
          </a:p>
        </p:txBody>
      </p:sp>
      <p:sp>
        <p:nvSpPr>
          <p:cNvPr id="5" name="文本框 4"/>
          <p:cNvSpPr txBox="1"/>
          <p:nvPr/>
        </p:nvSpPr>
        <p:spPr>
          <a:xfrm>
            <a:off x="882015" y="2496185"/>
            <a:ext cx="10653395" cy="658495"/>
          </a:xfrm>
          <a:prstGeom prst="rect">
            <a:avLst/>
          </a:prstGeom>
          <a:noFill/>
          <a:extLst>
            <a:ext uri="{909E8E84-426E-40DD-AFC4-6F175D3DCCD1}">
              <a14:hiddenFill xmlns:a14="http://schemas.microsoft.com/office/drawing/2010/main">
                <a:gradFill>
                  <a:gsLst>
                    <a:gs pos="50000">
                      <a:schemeClr val="accent5"/>
                    </a:gs>
                    <a:gs pos="0">
                      <a:schemeClr val="accent5">
                        <a:lumMod val="25000"/>
                        <a:lumOff val="75000"/>
                      </a:schemeClr>
                    </a:gs>
                    <a:gs pos="100000">
                      <a:schemeClr val="accent5">
                        <a:lumMod val="85000"/>
                      </a:schemeClr>
                    </a:gs>
                  </a:gsLst>
                  <a:lin ang="5400000" scaled="1"/>
                </a:gradFill>
              </a14:hiddenFill>
            </a:ext>
          </a:extLst>
        </p:spPr>
        <p:txBody>
          <a:bodyPr wrap="square" rtlCol="0">
            <a:noAutofit/>
          </a:bodyPr>
          <a:lstStyle/>
          <a:p>
            <a:r>
              <a:rPr lang="zh-CN" altLang="en-US" sz="2800" b="1">
                <a:solidFill>
                  <a:schemeClr val="accent1">
                    <a:lumMod val="75000"/>
                  </a:schemeClr>
                </a:solidFill>
              </a:rPr>
              <a:t>一、地球的内部圈层</a:t>
            </a:r>
          </a:p>
        </p:txBody>
      </p:sp>
      <p:sp>
        <p:nvSpPr>
          <p:cNvPr id="6" name="文本框 5"/>
          <p:cNvSpPr txBox="1"/>
          <p:nvPr/>
        </p:nvSpPr>
        <p:spPr>
          <a:xfrm>
            <a:off x="785495" y="3495040"/>
            <a:ext cx="10652760" cy="597535"/>
          </a:xfrm>
          <a:prstGeom prst="rect">
            <a:avLst/>
          </a:prstGeom>
          <a:noFill/>
        </p:spPr>
        <p:txBody>
          <a:bodyPr wrap="square" rtlCol="0">
            <a:noAutofit/>
          </a:bodyPr>
          <a:lstStyle/>
          <a:p>
            <a:r>
              <a:rPr lang="en-US" altLang="zh-CN" sz="2400" b="1">
                <a:solidFill>
                  <a:schemeClr val="accent1">
                    <a:lumMod val="75000"/>
                  </a:schemeClr>
                </a:solidFill>
              </a:rPr>
              <a:t>1. </a:t>
            </a:r>
            <a:r>
              <a:rPr lang="zh-CN" altLang="en-US" sz="2400" b="1">
                <a:solidFill>
                  <a:schemeClr val="accent1">
                    <a:lumMod val="75000"/>
                  </a:schemeClr>
                </a:solidFill>
              </a:rPr>
              <a:t>地震波</a:t>
            </a:r>
          </a:p>
        </p:txBody>
      </p:sp>
      <p:sp>
        <p:nvSpPr>
          <p:cNvPr id="9" name="文本框 8"/>
          <p:cNvSpPr txBox="1"/>
          <p:nvPr/>
        </p:nvSpPr>
        <p:spPr>
          <a:xfrm>
            <a:off x="786130" y="753110"/>
            <a:ext cx="10652125" cy="583565"/>
          </a:xfrm>
          <a:prstGeom prst="rect">
            <a:avLst/>
          </a:prstGeom>
          <a:noFill/>
        </p:spPr>
        <p:txBody>
          <a:bodyPr wrap="square" rtlCol="0">
            <a:spAutoFit/>
          </a:bodyPr>
          <a:lstStyle/>
          <a:p>
            <a:pPr algn="ctr"/>
            <a:r>
              <a:rPr lang="zh-CN" altLang="en-US" sz="3200" b="1">
                <a:solidFill>
                  <a:schemeClr val="accent1">
                    <a:lumMod val="75000"/>
                  </a:schemeClr>
                </a:solidFill>
              </a:rPr>
              <a:t>第四节</a:t>
            </a:r>
            <a:r>
              <a:rPr lang="en-US" altLang="zh-CN" sz="3200" b="1">
                <a:solidFill>
                  <a:schemeClr val="accent1">
                    <a:lumMod val="75000"/>
                  </a:schemeClr>
                </a:solidFill>
              </a:rPr>
              <a:t>   </a:t>
            </a:r>
            <a:r>
              <a:rPr lang="zh-CN" altLang="en-US" sz="3200" b="1">
                <a:solidFill>
                  <a:schemeClr val="accent1">
                    <a:lumMod val="75000"/>
                  </a:schemeClr>
                </a:solidFill>
              </a:rPr>
              <a:t>地球的圈层结构</a:t>
            </a:r>
          </a:p>
        </p:txBody>
      </p:sp>
      <p:pic>
        <p:nvPicPr>
          <p:cNvPr id="4" name="图片 3"/>
          <p:cNvPicPr>
            <a:picLocks noChangeAspect="1"/>
          </p:cNvPicPr>
          <p:nvPr/>
        </p:nvPicPr>
        <p:blipFill>
          <a:blip r:embed="rId3"/>
          <a:stretch>
            <a:fillRect/>
          </a:stretch>
        </p:blipFill>
        <p:spPr>
          <a:xfrm>
            <a:off x="911860" y="4110990"/>
            <a:ext cx="10248900" cy="1906905"/>
          </a:xfrm>
          <a:prstGeom prst="rect">
            <a:avLst/>
          </a:prstGeom>
        </p:spPr>
      </p:pic>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855345" y="1012190"/>
            <a:ext cx="10663555" cy="829945"/>
          </a:xfrm>
          <a:prstGeom prst="rect">
            <a:avLst/>
          </a:prstGeom>
          <a:noFill/>
        </p:spPr>
        <p:txBody>
          <a:bodyPr wrap="square" rtlCol="0">
            <a:spAutoFit/>
          </a:bodyPr>
          <a:lstStyle/>
          <a:p>
            <a:r>
              <a:rPr lang="en-US" altLang="zh-CN" sz="2400" b="1">
                <a:solidFill>
                  <a:srgbClr val="0070C0"/>
                </a:solidFill>
              </a:rPr>
              <a:t>2. </a:t>
            </a:r>
            <a:r>
              <a:rPr lang="zh-CN" altLang="en-US" sz="2400" b="1">
                <a:solidFill>
                  <a:srgbClr val="0070C0"/>
                </a:solidFill>
              </a:rPr>
              <a:t>不连续面</a:t>
            </a:r>
          </a:p>
          <a:p>
            <a:endParaRPr lang="zh-CN" altLang="en-US" sz="2400" b="1">
              <a:solidFill>
                <a:srgbClr val="0070C0"/>
              </a:solidFill>
            </a:endParaRPr>
          </a:p>
        </p:txBody>
      </p:sp>
      <p:pic>
        <p:nvPicPr>
          <p:cNvPr id="7" name="图片 6"/>
          <p:cNvPicPr>
            <a:picLocks noChangeAspect="1"/>
          </p:cNvPicPr>
          <p:nvPr/>
        </p:nvPicPr>
        <p:blipFill>
          <a:blip r:embed="rId3"/>
          <a:stretch>
            <a:fillRect/>
          </a:stretch>
        </p:blipFill>
        <p:spPr>
          <a:xfrm>
            <a:off x="784860" y="1780540"/>
            <a:ext cx="10160635" cy="2127885"/>
          </a:xfrm>
          <a:prstGeom prst="rect">
            <a:avLst/>
          </a:prstGeom>
        </p:spPr>
      </p:pic>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663575" y="3018790"/>
            <a:ext cx="10708005" cy="2929890"/>
          </a:xfrm>
          <a:prstGeom prst="rect">
            <a:avLst/>
          </a:prstGeom>
          <a:noFill/>
        </p:spPr>
        <p:txBody>
          <a:bodyPr wrap="square" rtlCol="0">
            <a:noAutofit/>
          </a:bodyPr>
          <a:lstStyle/>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829310" y="1600835"/>
            <a:ext cx="3093085" cy="548005"/>
          </a:xfrm>
          <a:prstGeom prst="rect">
            <a:avLst/>
          </a:prstGeom>
          <a:noFill/>
        </p:spPr>
        <p:txBody>
          <a:bodyPr wrap="square" rtlCol="0">
            <a:noAutofit/>
          </a:bodyPr>
          <a:lstStyle/>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784860" y="1118235"/>
            <a:ext cx="10651490" cy="1638300"/>
          </a:xfrm>
          <a:prstGeom prst="rect">
            <a:avLst/>
          </a:prstGeom>
          <a:noFill/>
        </p:spPr>
        <p:txBody>
          <a:bodyPr wrap="square" rtlCol="0">
            <a:noAutofit/>
          </a:bodyPr>
          <a:lstStyle/>
          <a:p>
            <a:endParaRPr lang="zh-CN" altLang="en-US" sz="2000">
              <a:gradFill>
                <a:gsLst>
                  <a:gs pos="50000">
                    <a:schemeClr val="accent5"/>
                  </a:gs>
                  <a:gs pos="0">
                    <a:schemeClr val="accent5">
                      <a:lumMod val="25000"/>
                      <a:lumOff val="75000"/>
                    </a:schemeClr>
                  </a:gs>
                  <a:gs pos="100000">
                    <a:schemeClr val="accent5">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）依</a:t>
            </a:r>
            <a:r>
              <a:rPr lang="zh-CN" altLang="en-US" sz="2800">
                <a:latin typeface="宋体" panose="02010600030101010101" pitchFamily="2" charset="-122"/>
                <a:ea typeface="宋体" panose="02010600030101010101" pitchFamily="2" charset="-122"/>
                <a:cs typeface="宋体" panose="02010600030101010101" pitchFamily="2" charset="-122"/>
              </a:rPr>
              <a:t>据地震波在地球内部传播速度的变</a:t>
            </a:r>
            <a:r>
              <a:rPr lang="zh-CN" altLang="en-US" sz="2800" smtClean="0">
                <a:latin typeface="宋体" panose="02010600030101010101" pitchFamily="2" charset="-122"/>
                <a:ea typeface="宋体" panose="02010600030101010101" pitchFamily="2" charset="-122"/>
                <a:cs typeface="宋体" panose="02010600030101010101" pitchFamily="2" charset="-122"/>
              </a:rPr>
              <a:t>化，地</a:t>
            </a:r>
            <a:r>
              <a:rPr lang="zh-CN" altLang="en-US" sz="2800">
                <a:latin typeface="宋体" panose="02010600030101010101" pitchFamily="2" charset="-122"/>
                <a:ea typeface="宋体" panose="02010600030101010101" pitchFamily="2" charset="-122"/>
                <a:cs typeface="宋体" panose="02010600030101010101" pitchFamily="2" charset="-122"/>
              </a:rPr>
              <a:t>球内部可划分为地壳、地幔、地核三个圈层</a:t>
            </a:r>
            <a:r>
              <a:rPr lang="zh-CN" altLang="en-US" sz="2800" smtClean="0">
                <a:latin typeface="宋体" panose="02010600030101010101" pitchFamily="2" charset="-122"/>
                <a:ea typeface="宋体" panose="02010600030101010101" pitchFamily="2" charset="-122"/>
                <a:cs typeface="宋体" panose="02010600030101010101" pitchFamily="2" charset="-122"/>
              </a:rPr>
              <a:t>。（如</a:t>
            </a:r>
            <a:r>
              <a:rPr lang="zh-CN" altLang="en-US" sz="2800">
                <a:latin typeface="宋体" panose="02010600030101010101" pitchFamily="2" charset="-122"/>
                <a:ea typeface="宋体" panose="02010600030101010101" pitchFamily="2" charset="-122"/>
                <a:cs typeface="宋体" panose="02010600030101010101" pitchFamily="2" charset="-122"/>
              </a:rPr>
              <a:t>下</a:t>
            </a:r>
            <a:r>
              <a:rPr lang="zh-CN" altLang="en-US" sz="2800" smtClean="0">
                <a:latin typeface="宋体" panose="02010600030101010101" pitchFamily="2" charset="-122"/>
                <a:ea typeface="宋体" panose="02010600030101010101" pitchFamily="2" charset="-122"/>
                <a:cs typeface="宋体" panose="02010600030101010101" pitchFamily="2" charset="-122"/>
              </a:rPr>
              <a:t>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785495" y="753110"/>
            <a:ext cx="10650855" cy="521970"/>
          </a:xfrm>
          <a:prstGeom prst="rect">
            <a:avLst/>
          </a:prstGeom>
          <a:noFill/>
        </p:spPr>
        <p:txBody>
          <a:bodyPr wrap="square" rtlCol="0">
            <a:spAutoFit/>
          </a:bodyPr>
          <a:lstStyle/>
          <a:p>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rPr>
              <a:t>3. </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rPr>
              <a:t>地球的内部圈层结构</a:t>
            </a:r>
          </a:p>
        </p:txBody>
      </p:sp>
      <p:pic>
        <p:nvPicPr>
          <p:cNvPr id="4" name="图片 3"/>
          <p:cNvPicPr>
            <a:picLocks noChangeAspect="1"/>
          </p:cNvPicPr>
          <p:nvPr/>
        </p:nvPicPr>
        <p:blipFill>
          <a:blip r:embed="rId3"/>
          <a:stretch>
            <a:fillRect/>
          </a:stretch>
        </p:blipFill>
        <p:spPr>
          <a:xfrm>
            <a:off x="1350058" y="2999863"/>
            <a:ext cx="9006840" cy="3416935"/>
          </a:xfrm>
          <a:prstGeom prst="rect">
            <a:avLst/>
          </a:prstGeom>
        </p:spPr>
      </p:pic>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784225" y="617855"/>
            <a:ext cx="10643870" cy="1064895"/>
          </a:xfrm>
          <a:prstGeom prst="rect">
            <a:avLst/>
          </a:prstGeom>
          <a:noFill/>
        </p:spPr>
        <p:txBody>
          <a:bodyPr wrap="square" rtlCol="0">
            <a:noAutofit/>
          </a:bodyPr>
          <a:lstStyle/>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）岩</a:t>
            </a:r>
            <a:r>
              <a:rPr lang="zh-CN" altLang="en-US" sz="2800">
                <a:latin typeface="宋体" panose="02010600030101010101" pitchFamily="2" charset="-122"/>
                <a:ea typeface="宋体" panose="02010600030101010101" pitchFamily="2" charset="-122"/>
                <a:cs typeface="宋体" panose="02010600030101010101" pitchFamily="2" charset="-122"/>
              </a:rPr>
              <a:t>石</a:t>
            </a:r>
            <a:r>
              <a:rPr lang="zh-CN" altLang="en-US" sz="2800" smtClean="0">
                <a:latin typeface="宋体" panose="02010600030101010101" pitchFamily="2" charset="-122"/>
                <a:ea typeface="宋体" panose="02010600030101010101" pitchFamily="2" charset="-122"/>
                <a:cs typeface="宋体" panose="02010600030101010101" pitchFamily="2" charset="-122"/>
              </a:rPr>
              <a:t>圈：上</a:t>
            </a:r>
            <a:r>
              <a:rPr lang="zh-CN" altLang="en-US" sz="2800">
                <a:latin typeface="宋体" panose="02010600030101010101" pitchFamily="2" charset="-122"/>
                <a:ea typeface="宋体" panose="02010600030101010101" pitchFamily="2" charset="-122"/>
                <a:cs typeface="宋体" panose="02010600030101010101" pitchFamily="2" charset="-122"/>
              </a:rPr>
              <a:t>地幔顶部与地壳都由坚硬的岩石组</a:t>
            </a:r>
            <a:r>
              <a:rPr lang="zh-CN" altLang="en-US" sz="2800" smtClean="0">
                <a:latin typeface="宋体" panose="02010600030101010101" pitchFamily="2" charset="-122"/>
                <a:ea typeface="宋体" panose="02010600030101010101" pitchFamily="2" charset="-122"/>
                <a:cs typeface="宋体" panose="02010600030101010101" pitchFamily="2" charset="-122"/>
              </a:rPr>
              <a:t>成，合</a:t>
            </a:r>
            <a:r>
              <a:rPr lang="zh-CN" altLang="en-US" sz="2800">
                <a:latin typeface="宋体" panose="02010600030101010101" pitchFamily="2" charset="-122"/>
                <a:ea typeface="宋体" panose="02010600030101010101" pitchFamily="2" charset="-122"/>
                <a:cs typeface="宋体" panose="02010600030101010101" pitchFamily="2" charset="-122"/>
              </a:rPr>
              <a:t>称岩石圈</a:t>
            </a:r>
            <a:r>
              <a:rPr lang="zh-CN" altLang="en-US" sz="2800" smtClean="0">
                <a:latin typeface="宋体" panose="02010600030101010101" pitchFamily="2" charset="-122"/>
                <a:ea typeface="宋体" panose="02010600030101010101" pitchFamily="2" charset="-122"/>
                <a:cs typeface="宋体" panose="02010600030101010101" pitchFamily="2" charset="-122"/>
              </a:rPr>
              <a:t>。（见</a:t>
            </a:r>
            <a:r>
              <a:rPr lang="zh-CN" altLang="en-US" sz="2800">
                <a:latin typeface="宋体" panose="02010600030101010101" pitchFamily="2" charset="-122"/>
                <a:ea typeface="宋体" panose="02010600030101010101" pitchFamily="2" charset="-122"/>
                <a:cs typeface="宋体" panose="02010600030101010101" pitchFamily="2" charset="-122"/>
              </a:rPr>
              <a:t>下</a:t>
            </a:r>
            <a:r>
              <a:rPr lang="zh-CN" altLang="en-US" sz="2800" smtClean="0">
                <a:latin typeface="宋体" panose="02010600030101010101" pitchFamily="2" charset="-122"/>
                <a:ea typeface="宋体" panose="02010600030101010101" pitchFamily="2" charset="-122"/>
                <a:cs typeface="宋体" panose="02010600030101010101" pitchFamily="2" charset="-122"/>
              </a:rPr>
              <a:t>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052955" y="5018405"/>
            <a:ext cx="9131935" cy="1486535"/>
          </a:xfrm>
          <a:prstGeom prst="rect">
            <a:avLst/>
          </a:prstGeom>
          <a:noFill/>
        </p:spPr>
        <p:txBody>
          <a:bodyPr wrap="square" rtlCol="0">
            <a:noAutofit/>
          </a:bodyPr>
          <a:lstStyle/>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3"/>
          <a:stretch>
            <a:fillRect/>
          </a:stretch>
        </p:blipFill>
        <p:spPr>
          <a:xfrm>
            <a:off x="2052955" y="2147819"/>
            <a:ext cx="8077835" cy="4287520"/>
          </a:xfrm>
          <a:prstGeom prst="rect">
            <a:avLst/>
          </a:prstGeom>
        </p:spPr>
      </p:pic>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424815"/>
            <a:ext cx="10853420" cy="605155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二、地球的外部圈层结构</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地球的外部圈层结</a:t>
            </a:r>
            <a:r>
              <a:rPr lang="zh-CN" altLang="en-US" sz="2800" smtClean="0">
                <a:latin typeface="宋体" panose="02010600030101010101" pitchFamily="2" charset="-122"/>
                <a:ea typeface="宋体" panose="02010600030101010101" pitchFamily="2" charset="-122"/>
                <a:cs typeface="宋体" panose="02010600030101010101" pitchFamily="2" charset="-122"/>
              </a:rPr>
              <a:t>构：包</a:t>
            </a:r>
            <a:r>
              <a:rPr lang="zh-CN" altLang="en-US" sz="2800">
                <a:latin typeface="宋体" panose="02010600030101010101" pitchFamily="2" charset="-122"/>
                <a:ea typeface="宋体" panose="02010600030101010101" pitchFamily="2" charset="-122"/>
                <a:cs typeface="宋体" panose="02010600030101010101" pitchFamily="2" charset="-122"/>
              </a:rPr>
              <a:t>括大气圈、水圈、生物圈。</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）大</a:t>
            </a:r>
            <a:r>
              <a:rPr lang="zh-CN" altLang="en-US" sz="2800">
                <a:latin typeface="宋体" panose="02010600030101010101" pitchFamily="2" charset="-122"/>
                <a:ea typeface="宋体" panose="02010600030101010101" pitchFamily="2" charset="-122"/>
                <a:cs typeface="宋体" panose="02010600030101010101" pitchFamily="2" charset="-122"/>
              </a:rPr>
              <a:t>气</a:t>
            </a:r>
            <a:r>
              <a:rPr lang="zh-CN" altLang="en-US" sz="2800" smtClean="0">
                <a:latin typeface="宋体" panose="02010600030101010101" pitchFamily="2" charset="-122"/>
                <a:ea typeface="宋体" panose="02010600030101010101" pitchFamily="2" charset="-122"/>
                <a:cs typeface="宋体" panose="02010600030101010101" pitchFamily="2" charset="-122"/>
              </a:rPr>
              <a:t>圈：是</a:t>
            </a:r>
            <a:r>
              <a:rPr lang="zh-CN" altLang="en-US" sz="2800">
                <a:latin typeface="宋体" panose="02010600030101010101" pitchFamily="2" charset="-122"/>
                <a:ea typeface="宋体" panose="02010600030101010101" pitchFamily="2" charset="-122"/>
                <a:cs typeface="宋体" panose="02010600030101010101" pitchFamily="2" charset="-122"/>
              </a:rPr>
              <a:t>地球自然环境的重要组成部分组</a:t>
            </a:r>
            <a:r>
              <a:rPr lang="zh-CN" altLang="en-US" sz="2800" smtClean="0">
                <a:latin typeface="宋体" panose="02010600030101010101" pitchFamily="2" charset="-122"/>
                <a:ea typeface="宋体" panose="02010600030101010101" pitchFamily="2" charset="-122"/>
                <a:cs typeface="宋体" panose="02010600030101010101" pitchFamily="2" charset="-122"/>
              </a:rPr>
              <a:t>成：气</a:t>
            </a:r>
            <a:r>
              <a:rPr lang="zh-CN" altLang="en-US" sz="2800">
                <a:latin typeface="宋体" panose="02010600030101010101" pitchFamily="2" charset="-122"/>
                <a:ea typeface="宋体" panose="02010600030101010101" pitchFamily="2" charset="-122"/>
                <a:cs typeface="宋体" panose="02010600030101010101" pitchFamily="2" charset="-122"/>
              </a:rPr>
              <a:t>体和悬浮物质。主要成</a:t>
            </a:r>
            <a:r>
              <a:rPr lang="zh-CN" altLang="en-US" sz="2800" smtClean="0">
                <a:latin typeface="宋体" panose="02010600030101010101" pitchFamily="2" charset="-122"/>
                <a:ea typeface="宋体" panose="02010600030101010101" pitchFamily="2" charset="-122"/>
                <a:cs typeface="宋体" panose="02010600030101010101" pitchFamily="2" charset="-122"/>
              </a:rPr>
              <a:t>分：氮</a:t>
            </a:r>
            <a:r>
              <a:rPr lang="zh-CN" altLang="en-US" sz="2800">
                <a:latin typeface="宋体" panose="02010600030101010101" pitchFamily="2" charset="-122"/>
                <a:ea typeface="宋体" panose="02010600030101010101" pitchFamily="2" charset="-122"/>
                <a:cs typeface="宋体" panose="02010600030101010101" pitchFamily="2" charset="-122"/>
              </a:rPr>
              <a:t>气和氧气。</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）水圈：连</a:t>
            </a:r>
            <a:r>
              <a:rPr lang="zh-CN" altLang="en-US" sz="2800">
                <a:latin typeface="宋体" panose="02010600030101010101" pitchFamily="2" charset="-122"/>
                <a:ea typeface="宋体" panose="02010600030101010101" pitchFamily="2" charset="-122"/>
                <a:cs typeface="宋体" panose="02010600030101010101" pitchFamily="2" charset="-122"/>
              </a:rPr>
              <a:t>续不规则的圈</a:t>
            </a:r>
            <a:r>
              <a:rPr lang="zh-CN" altLang="en-US" sz="2800" smtClean="0">
                <a:latin typeface="宋体" panose="02010600030101010101" pitchFamily="2" charset="-122"/>
                <a:ea typeface="宋体" panose="02010600030101010101" pitchFamily="2" charset="-122"/>
                <a:cs typeface="宋体" panose="02010600030101010101" pitchFamily="2" charset="-122"/>
              </a:rPr>
              <a:t>层，水</a:t>
            </a:r>
            <a:r>
              <a:rPr lang="zh-CN" altLang="en-US" sz="2800">
                <a:latin typeface="宋体" panose="02010600030101010101" pitchFamily="2" charset="-122"/>
                <a:ea typeface="宋体" panose="02010600030101010101" pitchFamily="2" charset="-122"/>
                <a:cs typeface="宋体" panose="02010600030101010101" pitchFamily="2" charset="-122"/>
              </a:rPr>
              <a:t>圈中的水处于不间断的循环运动之中。</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）生</a:t>
            </a:r>
            <a:r>
              <a:rPr lang="zh-CN" altLang="en-US" sz="2800">
                <a:latin typeface="宋体" panose="02010600030101010101" pitchFamily="2" charset="-122"/>
                <a:ea typeface="宋体" panose="02010600030101010101" pitchFamily="2" charset="-122"/>
                <a:cs typeface="宋体" panose="02010600030101010101" pitchFamily="2" charset="-122"/>
              </a:rPr>
              <a:t>物</a:t>
            </a:r>
            <a:r>
              <a:rPr lang="zh-CN" altLang="en-US" sz="2800" smtClean="0">
                <a:latin typeface="宋体" panose="02010600030101010101" pitchFamily="2" charset="-122"/>
                <a:ea typeface="宋体" panose="02010600030101010101" pitchFamily="2" charset="-122"/>
                <a:cs typeface="宋体" panose="02010600030101010101" pitchFamily="2" charset="-122"/>
              </a:rPr>
              <a:t>圈：是</a:t>
            </a:r>
            <a:r>
              <a:rPr lang="zh-CN" altLang="en-US" sz="2800">
                <a:latin typeface="宋体" panose="02010600030101010101" pitchFamily="2" charset="-122"/>
                <a:ea typeface="宋体" panose="02010600030101010101" pitchFamily="2" charset="-122"/>
                <a:cs typeface="宋体" panose="02010600030101010101" pitchFamily="2" charset="-122"/>
              </a:rPr>
              <a:t>地球表层生物及其生存环境的总称。分</a:t>
            </a:r>
            <a:r>
              <a:rPr lang="zh-CN" altLang="en-US" sz="2800" smtClean="0">
                <a:latin typeface="宋体" panose="02010600030101010101" pitchFamily="2" charset="-122"/>
                <a:ea typeface="宋体" panose="02010600030101010101" pitchFamily="2" charset="-122"/>
                <a:cs typeface="宋体" panose="02010600030101010101" pitchFamily="2" charset="-122"/>
              </a:rPr>
              <a:t>布：大</a:t>
            </a:r>
            <a:r>
              <a:rPr lang="zh-CN" altLang="en-US" sz="2800">
                <a:latin typeface="宋体" panose="02010600030101010101" pitchFamily="2" charset="-122"/>
                <a:ea typeface="宋体" panose="02010600030101010101" pitchFamily="2" charset="-122"/>
                <a:cs typeface="宋体" panose="02010600030101010101" pitchFamily="2" charset="-122"/>
              </a:rPr>
              <a:t>气圈底部、岩石圈上部、水圈全部。</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相互关</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系：大</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气圈、水圈、生物圈与岩石圈相互联系、相互渗</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透，共</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同构成人类赖以生存和发展的自然环境。</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 name="文本框 15"/>
          <p:cNvSpPr txBox="1"/>
          <p:nvPr/>
        </p:nvSpPr>
        <p:spPr>
          <a:xfrm>
            <a:off x="3329305" y="4142740"/>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197485"/>
            <a:ext cx="10633075" cy="3213735"/>
          </a:xfrm>
          <a:prstGeom prst="rect">
            <a:avLst/>
          </a:prstGeom>
          <a:noFill/>
        </p:spPr>
        <p:txBody>
          <a:bodyPr wrap="square" rtlCol="0">
            <a:noAutofit/>
          </a:bodyPr>
          <a:lstStyle/>
          <a:p>
            <a:pPr indent="0" algn="ctr" fontAlgn="auto">
              <a:lnSpc>
                <a:spcPct val="150000"/>
              </a:lnSpc>
            </a:pPr>
            <a:r>
              <a:rPr lang="zh-CN" altLang="en-US" sz="3200" b="1">
                <a:solidFill>
                  <a:srgbClr val="0070C0"/>
                </a:solidFill>
                <a:latin typeface="宋体" panose="02010600030101010101" pitchFamily="2" charset="-122"/>
                <a:ea typeface="宋体" panose="02010600030101010101" pitchFamily="2" charset="-122"/>
                <a:cs typeface="宋体" panose="02010600030101010101" pitchFamily="2" charset="-122"/>
              </a:rPr>
              <a:t>二、地球上的大气</a:t>
            </a:r>
            <a:endParaRPr lang="en-US" altLang="zh-CN" sz="32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algn="ctr" fontAlgn="auto">
              <a:lnSpc>
                <a:spcPct val="150000"/>
              </a:lnSpc>
            </a:pP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第一节</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大气的组成和垂直分层</a:t>
            </a:r>
            <a:endPar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0" algn="l" fontAlgn="auto">
              <a:lnSpc>
                <a:spcPct val="150000"/>
              </a:lnSpc>
            </a:pP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知识梳理</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0070C0"/>
                </a:solidFill>
                <a:latin typeface="宋体" panose="02010600030101010101" pitchFamily="2" charset="-122"/>
                <a:ea typeface="宋体" panose="02010600030101010101" pitchFamily="2" charset="-122"/>
                <a:cs typeface="宋体" panose="02010600030101010101" pitchFamily="2" charset="-122"/>
              </a:rPr>
              <a:t> </a:t>
            </a:r>
          </a:p>
          <a:p>
            <a:pPr indent="0" algn="l" fontAlgn="auto">
              <a:lnSpc>
                <a:spcPct val="150000"/>
              </a:lnSpc>
            </a:pPr>
            <a:r>
              <a:rPr lang="zh-CN" altLang="en-US" sz="2400">
                <a:solidFill>
                  <a:srgbClr val="0070C0"/>
                </a:solidFill>
                <a:latin typeface="宋体" panose="02010600030101010101" pitchFamily="2" charset="-122"/>
                <a:ea typeface="宋体" panose="02010600030101010101" pitchFamily="2" charset="-122"/>
                <a:cs typeface="宋体" panose="02010600030101010101" pitchFamily="2" charset="-122"/>
              </a:rPr>
              <a:t>一、大气的组成</a:t>
            </a:r>
          </a:p>
          <a:p>
            <a:pPr indent="0" algn="l" fontAlgn="auto">
              <a:lnSpc>
                <a:spcPct val="150000"/>
              </a:lnSpc>
            </a:pPr>
            <a:r>
              <a:rPr lang="en-US" altLang="zh-CN" sz="20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低层大气中除去水汽和杂质以外的混合气</a:t>
            </a:r>
            <a:r>
              <a:rPr lang="zh-CN" altLang="en-US" sz="2000" smtClean="0">
                <a:solidFill>
                  <a:schemeClr val="tx1"/>
                </a:solidFill>
                <a:latin typeface="宋体" panose="02010600030101010101" pitchFamily="2" charset="-122"/>
                <a:ea typeface="宋体" panose="02010600030101010101" pitchFamily="2" charset="-122"/>
                <a:cs typeface="宋体" panose="02010600030101010101" pitchFamily="2" charset="-122"/>
              </a:rPr>
              <a:t>体，称</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为干洁空气。</a:t>
            </a:r>
          </a:p>
        </p:txBody>
      </p:sp>
      <p:pic>
        <p:nvPicPr>
          <p:cNvPr id="4" name="图片 3"/>
          <p:cNvPicPr>
            <a:picLocks noChangeAspect="1"/>
          </p:cNvPicPr>
          <p:nvPr/>
        </p:nvPicPr>
        <p:blipFill>
          <a:blip r:embed="rId3"/>
          <a:stretch>
            <a:fillRect/>
          </a:stretch>
        </p:blipFill>
        <p:spPr>
          <a:xfrm>
            <a:off x="1540384" y="3418467"/>
            <a:ext cx="9096375" cy="2085340"/>
          </a:xfrm>
          <a:prstGeom prst="rect">
            <a:avLst/>
          </a:prstGeom>
        </p:spPr>
      </p:pic>
      <p:sp>
        <p:nvSpPr>
          <p:cNvPr id="3" name="文本框 2"/>
          <p:cNvSpPr txBox="1"/>
          <p:nvPr/>
        </p:nvSpPr>
        <p:spPr>
          <a:xfrm>
            <a:off x="784225" y="5785099"/>
            <a:ext cx="10634345" cy="1300480"/>
          </a:xfrm>
          <a:prstGeom prst="rect">
            <a:avLst/>
          </a:prstGeom>
          <a:noFill/>
        </p:spPr>
        <p:txBody>
          <a:bodyPr wrap="square" rtlCol="0">
            <a:noAutofit/>
          </a:bodyPr>
          <a:lstStyle/>
          <a:p>
            <a:pPr indent="0" fontAlgn="auto">
              <a:lnSpc>
                <a:spcPct val="150000"/>
              </a:lnSpc>
            </a:pPr>
            <a:r>
              <a:rPr lang="en-US" altLang="zh-CN" sz="20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大气中的水汽和杂质含量很</a:t>
            </a:r>
            <a:r>
              <a:rPr lang="zh-CN" altLang="en-US" sz="2000" smtClean="0">
                <a:latin typeface="宋体" panose="02010600030101010101" pitchFamily="2" charset="-122"/>
                <a:ea typeface="宋体" panose="02010600030101010101" pitchFamily="2" charset="-122"/>
                <a:cs typeface="宋体" panose="02010600030101010101" pitchFamily="2" charset="-122"/>
                <a:sym typeface="+mn-ea"/>
              </a:rPr>
              <a:t>少，却</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在天气变化中扮演重要角色。水的相</a:t>
            </a:r>
            <a:r>
              <a:rPr lang="zh-CN" altLang="en-US" sz="2000" smtClean="0">
                <a:latin typeface="宋体" panose="02010600030101010101" pitchFamily="2" charset="-122"/>
                <a:ea typeface="宋体" panose="02010600030101010101" pitchFamily="2" charset="-122"/>
                <a:cs typeface="宋体" panose="02010600030101010101" pitchFamily="2" charset="-122"/>
                <a:sym typeface="+mn-ea"/>
              </a:rPr>
              <a:t>变，产</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生云、雨、雾、雪等一系列天气现</a:t>
            </a:r>
            <a:r>
              <a:rPr lang="zh-CN" altLang="en-US" sz="2000" smtClean="0">
                <a:latin typeface="宋体" panose="02010600030101010101" pitchFamily="2" charset="-122"/>
                <a:ea typeface="宋体" panose="02010600030101010101" pitchFamily="2" charset="-122"/>
                <a:cs typeface="宋体" panose="02010600030101010101" pitchFamily="2" charset="-122"/>
                <a:sym typeface="+mn-ea"/>
              </a:rPr>
              <a:t>象；杂</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质作为凝结</a:t>
            </a:r>
            <a:r>
              <a:rPr lang="zh-CN" altLang="en-US" sz="2000" smtClean="0">
                <a:latin typeface="宋体" panose="02010600030101010101" pitchFamily="2" charset="-122"/>
                <a:ea typeface="宋体" panose="02010600030101010101" pitchFamily="2" charset="-122"/>
                <a:cs typeface="宋体" panose="02010600030101010101" pitchFamily="2" charset="-122"/>
                <a:sym typeface="+mn-ea"/>
              </a:rPr>
              <a:t>核，是</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成云致雨的必要条件。</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sz="2400"/>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 name="文本框 7"/>
          <p:cNvSpPr txBox="1"/>
          <p:nvPr/>
        </p:nvSpPr>
        <p:spPr>
          <a:xfrm>
            <a:off x="1467485" y="426085"/>
            <a:ext cx="9093835" cy="1220470"/>
          </a:xfrm>
          <a:prstGeom prst="rect">
            <a:avLst/>
          </a:prstGeom>
          <a:noFill/>
        </p:spPr>
        <p:txBody>
          <a:bodyPr wrap="square" rtlCol="0">
            <a:noAutofit/>
          </a:bodyPr>
          <a:lstStyle/>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808990" y="426085"/>
            <a:ext cx="10653395" cy="2205990"/>
          </a:xfrm>
          <a:prstGeom prst="rect">
            <a:avLst/>
          </a:prstGeom>
          <a:noFill/>
        </p:spPr>
        <p:txBody>
          <a:bodyPr wrap="square" rtlCol="0">
            <a:noAutofit/>
          </a:bodyPr>
          <a:lstStyle/>
          <a:p>
            <a:pPr indent="0" fontAlgn="auto">
              <a:lnSpc>
                <a:spcPct val="150000"/>
              </a:lnSpc>
            </a:pPr>
            <a:r>
              <a:rPr lang="zh-CN" altLang="en-US" sz="2800">
                <a:solidFill>
                  <a:srgbClr val="0070C0"/>
                </a:solidFill>
                <a:latin typeface="宋体" panose="02010600030101010101" pitchFamily="2" charset="-122"/>
                <a:ea typeface="宋体" panose="02010600030101010101" pitchFamily="2" charset="-122"/>
                <a:cs typeface="宋体" panose="02010600030101010101" pitchFamily="2" charset="-122"/>
              </a:rPr>
              <a:t>二</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、大气的垂直分层</a:t>
            </a:r>
          </a:p>
          <a:p>
            <a:pPr indent="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划分依</a:t>
            </a:r>
            <a:r>
              <a:rPr lang="zh-CN" altLang="en-US" sz="2800" smtClean="0">
                <a:latin typeface="宋体" panose="02010600030101010101" pitchFamily="2" charset="-122"/>
                <a:ea typeface="宋体" panose="02010600030101010101" pitchFamily="2" charset="-122"/>
                <a:cs typeface="宋体" panose="02010600030101010101" pitchFamily="2" charset="-122"/>
              </a:rPr>
              <a:t>据：温</a:t>
            </a:r>
            <a:r>
              <a:rPr lang="zh-CN" altLang="en-US" sz="2800">
                <a:latin typeface="宋体" panose="02010600030101010101" pitchFamily="2" charset="-122"/>
                <a:ea typeface="宋体" panose="02010600030101010101" pitchFamily="2" charset="-122"/>
                <a:cs typeface="宋体" panose="02010600030101010101" pitchFamily="2" charset="-122"/>
              </a:rPr>
              <a:t>度、运动状况及密度的差异。</a:t>
            </a:r>
          </a:p>
          <a:p>
            <a:pPr indent="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大气自下而上可以划分为对流层、平流层和高层大气</a:t>
            </a:r>
            <a:r>
              <a:rPr lang="zh-CN" altLang="en-US" sz="2800" smtClean="0">
                <a:latin typeface="宋体" panose="02010600030101010101" pitchFamily="2" charset="-122"/>
                <a:ea typeface="宋体" panose="02010600030101010101" pitchFamily="2" charset="-122"/>
                <a:cs typeface="宋体" panose="02010600030101010101" pitchFamily="2" charset="-122"/>
              </a:rPr>
              <a:t>。（如</a:t>
            </a:r>
            <a:r>
              <a:rPr lang="zh-CN" altLang="en-US" sz="2800">
                <a:latin typeface="宋体" panose="02010600030101010101" pitchFamily="2" charset="-122"/>
                <a:ea typeface="宋体" panose="02010600030101010101" pitchFamily="2" charset="-122"/>
                <a:cs typeface="宋体" panose="02010600030101010101" pitchFamily="2" charset="-122"/>
              </a:rPr>
              <a:t>下</a:t>
            </a:r>
            <a:r>
              <a:rPr lang="zh-CN" altLang="en-US" sz="2800" smtClean="0">
                <a:latin typeface="宋体" panose="02010600030101010101" pitchFamily="2" charset="-122"/>
                <a:ea typeface="宋体" panose="02010600030101010101" pitchFamily="2" charset="-122"/>
                <a:cs typeface="宋体" panose="02010600030101010101" pitchFamily="2" charset="-122"/>
              </a:rPr>
              <a:t>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3"/>
          <a:stretch>
            <a:fillRect/>
          </a:stretch>
        </p:blipFill>
        <p:spPr>
          <a:xfrm>
            <a:off x="2224574" y="2632075"/>
            <a:ext cx="7212330" cy="32861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972185" y="582930"/>
            <a:ext cx="10382885" cy="4659630"/>
          </a:xfrm>
          <a:prstGeom prst="rect">
            <a:avLst/>
          </a:prstGeom>
          <a:noFill/>
        </p:spPr>
        <p:txBody>
          <a:bodyPr wrap="square" rtlCol="0">
            <a:noAutofit/>
          </a:bodyPr>
          <a:lstStyle/>
          <a:p>
            <a:pPr algn="just">
              <a:lnSpc>
                <a:spcPct val="130000"/>
              </a:lnSpc>
              <a:spcBef>
                <a:spcPts val="0"/>
              </a:spcBef>
              <a:spcAft>
                <a:spcPts val="0"/>
              </a:spcAft>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3"/>
          <a:stretch>
            <a:fillRect/>
          </a:stretch>
        </p:blipFill>
        <p:spPr>
          <a:xfrm>
            <a:off x="1332251" y="325755"/>
            <a:ext cx="9734550" cy="6419850"/>
          </a:xfrm>
          <a:prstGeom prst="rect">
            <a:avLst/>
          </a:prstGeom>
        </p:spPr>
      </p:pic>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1" name="文本框 30"/>
          <p:cNvSpPr txBox="1"/>
          <p:nvPr/>
        </p:nvSpPr>
        <p:spPr>
          <a:xfrm>
            <a:off x="784860" y="1896745"/>
            <a:ext cx="10638155" cy="1638300"/>
          </a:xfrm>
          <a:prstGeom prst="rect">
            <a:avLst/>
          </a:prstGeom>
          <a:noFill/>
        </p:spPr>
        <p:txBody>
          <a:bodyPr wrap="square" rtlCol="0">
            <a:noAutofit/>
          </a:bodyPr>
          <a:lstStyle/>
          <a:p>
            <a:pPr indent="0" algn="ctr" fontAlgn="auto">
              <a:lnSpc>
                <a:spcPct val="150000"/>
              </a:lnSpc>
              <a:spcBef>
                <a:spcPts val="0"/>
              </a:spcBef>
              <a:spcAft>
                <a:spcPts val="0"/>
              </a:spcAft>
            </a:pPr>
            <a:r>
              <a:rPr lang="zh-CN" altLang="en-US" sz="3600" b="1">
                <a:solidFill>
                  <a:schemeClr val="accent1"/>
                </a:solidFill>
                <a:latin typeface="微软雅黑" panose="020B0503020204020204" pitchFamily="34" charset="-122"/>
                <a:ea typeface="微软雅黑" panose="020B0503020204020204" pitchFamily="34" charset="-122"/>
                <a:cs typeface="宋体" panose="02010600030101010101" pitchFamily="2" charset="-122"/>
              </a:rPr>
              <a:t>一、宇宙中的地球</a:t>
            </a:r>
            <a:endParaRPr lang="zh-CN" altLang="en-US" sz="4000" b="1">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a:p>
            <a:pPr indent="0" algn="ctr" fontAlgn="auto">
              <a:lnSpc>
                <a:spcPct val="150000"/>
              </a:lnSpc>
              <a:spcBef>
                <a:spcPts val="0"/>
              </a:spcBef>
              <a:spcAft>
                <a:spcPts val="0"/>
              </a:spcAft>
            </a:pPr>
            <a:r>
              <a:rPr lang="zh-CN" altLang="en-US" sz="3200" b="1">
                <a:solidFill>
                  <a:schemeClr val="accent1"/>
                </a:solidFill>
                <a:latin typeface="宋体" panose="02010600030101010101" pitchFamily="2" charset="-122"/>
                <a:ea typeface="宋体" panose="02010600030101010101" pitchFamily="2" charset="-122"/>
                <a:cs typeface="宋体" panose="02010600030101010101" pitchFamily="2" charset="-122"/>
              </a:rPr>
              <a:t>第一节</a:t>
            </a:r>
            <a:r>
              <a:rPr lang="en-US" altLang="zh-CN" sz="3200" b="1">
                <a:solidFill>
                  <a:schemeClr val="accent1"/>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chemeClr val="accent1"/>
                </a:solidFill>
                <a:latin typeface="宋体" panose="02010600030101010101" pitchFamily="2" charset="-122"/>
                <a:ea typeface="宋体" panose="02010600030101010101" pitchFamily="2" charset="-122"/>
                <a:cs typeface="宋体" panose="02010600030101010101" pitchFamily="2" charset="-122"/>
              </a:rPr>
              <a:t>地球的宇宙环境</a:t>
            </a:r>
            <a:endParaRPr lang="zh-CN" altLang="en-US" sz="3600" b="1">
              <a:latin typeface="宋体" panose="02010600030101010101" pitchFamily="2" charset="-122"/>
              <a:ea typeface="宋体" panose="02010600030101010101" pitchFamily="2" charset="-122"/>
              <a:cs typeface="宋体" panose="02010600030101010101" pitchFamily="2" charset="-122"/>
            </a:endParaRPr>
          </a:p>
          <a:p>
            <a:pPr indent="0" algn="ctr" fontAlgn="auto">
              <a:lnSpc>
                <a:spcPct val="150000"/>
              </a:lnSpc>
              <a:spcBef>
                <a:spcPts val="0"/>
              </a:spcBef>
              <a:spcAft>
                <a:spcPts val="0"/>
              </a:spcAft>
            </a:pPr>
            <a:endParaRPr lang="zh-CN" altLang="en-US" sz="3600" b="1">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784860" y="748665"/>
            <a:ext cx="10638790" cy="1398905"/>
          </a:xfrm>
          <a:prstGeom prst="rect">
            <a:avLst/>
          </a:prstGeom>
          <a:noFill/>
        </p:spPr>
        <p:txBody>
          <a:bodyPr wrap="square" rtlCol="0" anchor="t">
            <a:noAutofit/>
          </a:bodyPr>
          <a:lstStyle/>
          <a:p>
            <a:pPr algn="ctr"/>
            <a:r>
              <a:rPr lang="zh-CN" altLang="en-US" sz="6000" b="1" dirty="0">
                <a:solidFill>
                  <a:schemeClr val="accent2">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必修一</a:t>
            </a:r>
          </a:p>
        </p:txBody>
      </p:sp>
      <p:sp>
        <p:nvSpPr>
          <p:cNvPr id="8" name="文本框 7"/>
          <p:cNvSpPr txBox="1"/>
          <p:nvPr/>
        </p:nvSpPr>
        <p:spPr>
          <a:xfrm>
            <a:off x="784860" y="3845560"/>
            <a:ext cx="10638790" cy="1532890"/>
          </a:xfrm>
          <a:prstGeom prst="rect">
            <a:avLst/>
          </a:prstGeom>
          <a:noFill/>
        </p:spPr>
        <p:txBody>
          <a:bodyPr wrap="square" rtlCol="0">
            <a:noAutofit/>
          </a:bodyPr>
          <a:lstStyle/>
          <a:p>
            <a:pPr indent="0" fontAlgn="auto">
              <a:lnSpc>
                <a:spcPct val="150000"/>
              </a:lnSpc>
            </a:pP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【知识梳理】</a:t>
            </a:r>
            <a:endParaRPr lang="en-US" altLang="zh-CN" sz="2800">
              <a:solidFill>
                <a:schemeClr val="accent1"/>
              </a:solidFill>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en-US" altLang="zh-CN" sz="2800" b="1">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、地球在宇宙中的环境</a:t>
            </a:r>
          </a:p>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784225" y="814070"/>
            <a:ext cx="10734675" cy="2614930"/>
          </a:xfrm>
          <a:prstGeom prst="rect">
            <a:avLst/>
          </a:prstGeom>
          <a:noFill/>
        </p:spPr>
        <p:txBody>
          <a:bodyPr wrap="square" rtlCol="0">
            <a:noAutofit/>
          </a:bodyPr>
          <a:lstStyle/>
          <a:p>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rPr>
              <a:t>第二节</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rPr>
              <a:t>大气受热过程和大气运动</a:t>
            </a:r>
          </a:p>
          <a:p>
            <a:endPar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endParaRPr>
          </a:p>
          <a:p>
            <a:endParaRPr lang="en-US" altLang="zh-CN" b="1">
              <a:gradFill>
                <a:gsLst>
                  <a:gs pos="50000">
                    <a:schemeClr val="accent1"/>
                  </a:gs>
                  <a:gs pos="0">
                    <a:schemeClr val="accent1">
                      <a:lumMod val="25000"/>
                      <a:lumOff val="75000"/>
                    </a:schemeClr>
                  </a:gs>
                  <a:gs pos="100000">
                    <a:schemeClr val="accent1">
                      <a:lumMod val="85000"/>
                    </a:schemeClr>
                  </a:gs>
                </a:gsLst>
                <a:lin ang="5400000" scaled="1"/>
              </a:gradFill>
            </a:endParaRPr>
          </a:p>
          <a:p>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rPr>
              <a:t>【</a:t>
            </a: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rPr>
              <a:t> </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rPr>
              <a:t>知识梳理</a:t>
            </a: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rPr>
              <a:t> </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rPr>
              <a:t>】</a:t>
            </a:r>
            <a:endPar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endParaRPr>
          </a:p>
          <a:p>
            <a:endPar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endParaRPr>
          </a:p>
          <a:p>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、大气的受热过程与大气对地面的保温作用</a:t>
            </a:r>
          </a:p>
        </p:txBody>
      </p:sp>
      <p:sp>
        <p:nvSpPr>
          <p:cNvPr id="6" name="文本框 5"/>
          <p:cNvSpPr txBox="1"/>
          <p:nvPr/>
        </p:nvSpPr>
        <p:spPr>
          <a:xfrm>
            <a:off x="784225" y="3568065"/>
            <a:ext cx="10751820" cy="2677656"/>
          </a:xfrm>
          <a:prstGeom prst="rect">
            <a:avLst/>
          </a:prstGeom>
          <a:noFill/>
        </p:spPr>
        <p:txBody>
          <a:bodyPr wrap="square" rtlCol="0">
            <a:spAutoFit/>
          </a:bodyPr>
          <a:lstStyle/>
          <a:p>
            <a:pPr indent="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大气的热量来源</a:t>
            </a: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）地</a:t>
            </a:r>
            <a:r>
              <a:rPr lang="zh-CN" altLang="en-US" sz="2800">
                <a:latin typeface="宋体" panose="02010600030101010101" pitchFamily="2" charset="-122"/>
                <a:ea typeface="宋体" panose="02010600030101010101" pitchFamily="2" charset="-122"/>
                <a:cs typeface="宋体" panose="02010600030101010101" pitchFamily="2" charset="-122"/>
              </a:rPr>
              <a:t>球大气的能量主要来源于太阳辐射。</a:t>
            </a: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）近</a:t>
            </a:r>
            <a:r>
              <a:rPr lang="zh-CN" altLang="en-US" sz="2800">
                <a:latin typeface="宋体" panose="02010600030101010101" pitchFamily="2" charset="-122"/>
                <a:ea typeface="宋体" panose="02010600030101010101" pitchFamily="2" charset="-122"/>
                <a:cs typeface="宋体" panose="02010600030101010101" pitchFamily="2" charset="-122"/>
              </a:rPr>
              <a:t>地面大气主要的直接的热源是地面辐</a:t>
            </a:r>
            <a:r>
              <a:rPr lang="zh-CN" altLang="en-US" sz="2800" smtClean="0">
                <a:latin typeface="宋体" panose="02010600030101010101" pitchFamily="2" charset="-122"/>
                <a:ea typeface="宋体" panose="02010600030101010101" pitchFamily="2" charset="-122"/>
                <a:cs typeface="宋体" panose="02010600030101010101" pitchFamily="2" charset="-122"/>
              </a:rPr>
              <a:t>射，根</a:t>
            </a:r>
            <a:r>
              <a:rPr lang="zh-CN" altLang="en-US" sz="2800">
                <a:latin typeface="宋体" panose="02010600030101010101" pitchFamily="2" charset="-122"/>
                <a:ea typeface="宋体" panose="02010600030101010101" pitchFamily="2" charset="-122"/>
                <a:cs typeface="宋体" panose="02010600030101010101" pitchFamily="2" charset="-122"/>
              </a:rPr>
              <a:t>本热源是太阳辐射。</a:t>
            </a: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 name="文本框 3"/>
          <p:cNvSpPr txBox="1"/>
          <p:nvPr/>
        </p:nvSpPr>
        <p:spPr>
          <a:xfrm>
            <a:off x="784860" y="635635"/>
            <a:ext cx="10667365" cy="719455"/>
          </a:xfrm>
          <a:prstGeom prst="rect">
            <a:avLst/>
          </a:prstGeom>
          <a:noFill/>
        </p:spPr>
        <p:txBody>
          <a:bodyPr wrap="square" rtlCol="0">
            <a:noAutofit/>
          </a:bodyPr>
          <a:lstStyle/>
          <a:p>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大气的受热过</a:t>
            </a:r>
            <a:r>
              <a:rPr lang="zh-CN" altLang="en-US" sz="2800" smtClean="0">
                <a:latin typeface="宋体" panose="02010600030101010101" pitchFamily="2" charset="-122"/>
                <a:ea typeface="宋体" panose="02010600030101010101" pitchFamily="2" charset="-122"/>
                <a:cs typeface="宋体" panose="02010600030101010101" pitchFamily="2" charset="-122"/>
              </a:rPr>
              <a:t>程和</a:t>
            </a:r>
            <a:r>
              <a:rPr lang="zh-CN" altLang="en-US" sz="2800">
                <a:latin typeface="宋体" panose="02010600030101010101" pitchFamily="2" charset="-122"/>
                <a:ea typeface="宋体" panose="02010600030101010101" pitchFamily="2" charset="-122"/>
                <a:cs typeface="宋体" panose="02010600030101010101" pitchFamily="2" charset="-122"/>
              </a:rPr>
              <a:t>大气对地面的保温作</a:t>
            </a:r>
            <a:r>
              <a:rPr lang="zh-CN" altLang="en-US" sz="2800" smtClean="0">
                <a:latin typeface="宋体" panose="02010600030101010101" pitchFamily="2" charset="-122"/>
                <a:ea typeface="宋体" panose="02010600030101010101" pitchFamily="2" charset="-122"/>
                <a:cs typeface="宋体" panose="02010600030101010101" pitchFamily="2" charset="-122"/>
              </a:rPr>
              <a:t>用（见</a:t>
            </a:r>
            <a:r>
              <a:rPr lang="zh-CN" altLang="en-US" sz="2800">
                <a:latin typeface="宋体" panose="02010600030101010101" pitchFamily="2" charset="-122"/>
                <a:ea typeface="宋体" panose="02010600030101010101" pitchFamily="2" charset="-122"/>
                <a:cs typeface="宋体" panose="02010600030101010101" pitchFamily="2" charset="-122"/>
              </a:rPr>
              <a:t>下</a:t>
            </a:r>
            <a:r>
              <a:rPr lang="zh-CN" altLang="en-US" sz="2800" smtClean="0">
                <a:latin typeface="宋体" panose="02010600030101010101" pitchFamily="2" charset="-122"/>
                <a:ea typeface="宋体" panose="02010600030101010101" pitchFamily="2" charset="-122"/>
                <a:cs typeface="宋体" panose="02010600030101010101" pitchFamily="2" charset="-122"/>
              </a:rPr>
              <a:t>图）</a:t>
            </a:r>
            <a:endParaRPr lang="en-US" altLang="zh-CN"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3"/>
          <a:stretch>
            <a:fillRect/>
          </a:stretch>
        </p:blipFill>
        <p:spPr>
          <a:xfrm>
            <a:off x="2204184" y="1522887"/>
            <a:ext cx="7413625" cy="4785995"/>
          </a:xfrm>
          <a:prstGeom prst="rect">
            <a:avLst/>
          </a:prstGeom>
        </p:spPr>
      </p:pic>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pic>
        <p:nvPicPr>
          <p:cNvPr id="3" name="图片 2"/>
          <p:cNvPicPr>
            <a:picLocks noChangeAspect="1"/>
          </p:cNvPicPr>
          <p:nvPr/>
        </p:nvPicPr>
        <p:blipFill>
          <a:blip r:embed="rId3"/>
          <a:stretch>
            <a:fillRect/>
          </a:stretch>
        </p:blipFill>
        <p:spPr>
          <a:xfrm>
            <a:off x="1895945" y="572389"/>
            <a:ext cx="8552815" cy="5478780"/>
          </a:xfrm>
          <a:prstGeom prst="rect">
            <a:avLst/>
          </a:prstGeom>
        </p:spPr>
      </p:pic>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文本框 31"/>
          <p:cNvSpPr txBox="1"/>
          <p:nvPr/>
        </p:nvSpPr>
        <p:spPr>
          <a:xfrm>
            <a:off x="836930" y="1629410"/>
            <a:ext cx="2305685" cy="548005"/>
          </a:xfrm>
          <a:prstGeom prst="rect">
            <a:avLst/>
          </a:prstGeom>
          <a:noFill/>
        </p:spPr>
        <p:txBody>
          <a:bodyPr wrap="square" rtlCol="0">
            <a:noAutofit/>
          </a:bodyPr>
          <a:lstStyle/>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679450" y="694690"/>
            <a:ext cx="10840085" cy="4411345"/>
          </a:xfrm>
          <a:prstGeom prst="rect">
            <a:avLst/>
          </a:prstGeom>
          <a:noFill/>
        </p:spPr>
        <p:txBody>
          <a:bodyPr wrap="square" rtlCol="0">
            <a:noAutofit/>
          </a:bodyPr>
          <a:lstStyle/>
          <a:p>
            <a:pPr indent="711200" algn="just"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大气的两大作</a:t>
            </a:r>
            <a:r>
              <a:rPr lang="zh-CN" altLang="en-US" sz="2800" smtClean="0">
                <a:latin typeface="宋体" panose="02010600030101010101" pitchFamily="2" charset="-122"/>
                <a:ea typeface="宋体" panose="02010600030101010101" pitchFamily="2" charset="-122"/>
                <a:cs typeface="宋体" panose="02010600030101010101" pitchFamily="2" charset="-122"/>
              </a:rPr>
              <a:t>用：削</a:t>
            </a:r>
            <a:r>
              <a:rPr lang="zh-CN" altLang="en-US" sz="2800">
                <a:latin typeface="宋体" panose="02010600030101010101" pitchFamily="2" charset="-122"/>
                <a:ea typeface="宋体" panose="02010600030101010101" pitchFamily="2" charset="-122"/>
                <a:cs typeface="宋体" panose="02010600030101010101" pitchFamily="2" charset="-122"/>
              </a:rPr>
              <a:t>弱作</a:t>
            </a:r>
            <a:r>
              <a:rPr lang="zh-CN" altLang="en-US" sz="2800" smtClean="0">
                <a:latin typeface="宋体" panose="02010600030101010101" pitchFamily="2" charset="-122"/>
                <a:ea typeface="宋体" panose="02010600030101010101" pitchFamily="2" charset="-122"/>
                <a:cs typeface="宋体" panose="02010600030101010101" pitchFamily="2" charset="-122"/>
              </a:rPr>
              <a:t>用（包</a:t>
            </a:r>
            <a:r>
              <a:rPr lang="zh-CN" altLang="en-US" sz="2800">
                <a:latin typeface="宋体" panose="02010600030101010101" pitchFamily="2" charset="-122"/>
                <a:ea typeface="宋体" panose="02010600030101010101" pitchFamily="2" charset="-122"/>
                <a:cs typeface="宋体" panose="02010600030101010101" pitchFamily="2" charset="-122"/>
              </a:rPr>
              <a:t>括吸收、反射、散射三种形</a:t>
            </a:r>
            <a:r>
              <a:rPr lang="zh-CN" altLang="en-US" sz="2800" smtClean="0">
                <a:latin typeface="宋体" panose="02010600030101010101" pitchFamily="2" charset="-122"/>
                <a:ea typeface="宋体" panose="02010600030101010101" pitchFamily="2" charset="-122"/>
                <a:cs typeface="宋体" panose="02010600030101010101" pitchFamily="2" charset="-122"/>
              </a:rPr>
              <a:t>式</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smtClean="0">
                <a:latin typeface="宋体" panose="02010600030101010101" pitchFamily="2" charset="-122"/>
                <a:ea typeface="宋体" panose="02010600030101010101" pitchFamily="2" charset="-122"/>
                <a:cs typeface="宋体" panose="02010600030101010101" pitchFamily="2" charset="-122"/>
              </a:rPr>
              <a:t>其</a:t>
            </a:r>
            <a:r>
              <a:rPr lang="zh-CN" altLang="en-US" sz="2800">
                <a:latin typeface="宋体" panose="02010600030101010101" pitchFamily="2" charset="-122"/>
                <a:ea typeface="宋体" panose="02010600030101010101" pitchFamily="2" charset="-122"/>
                <a:cs typeface="宋体" panose="02010600030101010101" pitchFamily="2" charset="-122"/>
              </a:rPr>
              <a:t>中对流层</a:t>
            </a:r>
            <a:r>
              <a:rPr lang="en-US" altLang="zh-CN" sz="2800">
                <a:latin typeface="宋体" panose="02010600030101010101" pitchFamily="2" charset="-122"/>
                <a:ea typeface="宋体" panose="02010600030101010101" pitchFamily="2" charset="-122"/>
                <a:cs typeface="宋体" panose="02010600030101010101" pitchFamily="2" charset="-122"/>
              </a:rPr>
              <a:t>C0</a:t>
            </a:r>
            <a:r>
              <a:rPr lang="en-US" altLang="zh-CN" sz="2800" baseline="-250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和水汽吸收红外</a:t>
            </a:r>
            <a:r>
              <a:rPr lang="zh-CN" altLang="en-US" sz="2800" smtClean="0">
                <a:latin typeface="宋体" panose="02010600030101010101" pitchFamily="2" charset="-122"/>
                <a:ea typeface="宋体" panose="02010600030101010101" pitchFamily="2" charset="-122"/>
                <a:cs typeface="宋体" panose="02010600030101010101" pitchFamily="2" charset="-122"/>
              </a:rPr>
              <a:t>线，平</a:t>
            </a:r>
            <a:r>
              <a:rPr lang="zh-CN" altLang="en-US" sz="2800">
                <a:latin typeface="宋体" panose="02010600030101010101" pitchFamily="2" charset="-122"/>
                <a:ea typeface="宋体" panose="02010600030101010101" pitchFamily="2" charset="-122"/>
                <a:cs typeface="宋体" panose="02010600030101010101" pitchFamily="2" charset="-122"/>
              </a:rPr>
              <a:t>流</a:t>
            </a:r>
            <a:r>
              <a:rPr lang="zh-CN" altLang="en-US" sz="2800" smtClean="0">
                <a:latin typeface="宋体" panose="02010600030101010101" pitchFamily="2" charset="-122"/>
                <a:ea typeface="宋体" panose="02010600030101010101" pitchFamily="2" charset="-122"/>
                <a:cs typeface="宋体" panose="02010600030101010101" pitchFamily="2" charset="-122"/>
              </a:rPr>
              <a:t>层和</a:t>
            </a:r>
            <a:r>
              <a:rPr lang="zh-CN" altLang="en-US" sz="2800">
                <a:latin typeface="宋体" panose="02010600030101010101" pitchFamily="2" charset="-122"/>
                <a:ea typeface="宋体" panose="02010600030101010101" pitchFamily="2" charset="-122"/>
                <a:cs typeface="宋体" panose="02010600030101010101" pitchFamily="2" charset="-122"/>
              </a:rPr>
              <a:t>高层大气中的氧原子吸收紫外</a:t>
            </a:r>
            <a:r>
              <a:rPr lang="zh-CN" altLang="en-US" sz="2800" smtClean="0">
                <a:latin typeface="宋体" panose="02010600030101010101" pitchFamily="2" charset="-122"/>
                <a:ea typeface="宋体" panose="02010600030101010101" pitchFamily="2" charset="-122"/>
                <a:cs typeface="宋体" panose="02010600030101010101" pitchFamily="2" charset="-122"/>
              </a:rPr>
              <a:t>线）和</a:t>
            </a:r>
            <a:r>
              <a:rPr lang="zh-CN" altLang="en-US" sz="2800">
                <a:latin typeface="宋体" panose="02010600030101010101" pitchFamily="2" charset="-122"/>
                <a:ea typeface="宋体" panose="02010600030101010101" pitchFamily="2" charset="-122"/>
                <a:cs typeface="宋体" panose="02010600030101010101" pitchFamily="2" charset="-122"/>
              </a:rPr>
              <a:t>保温作</a:t>
            </a:r>
            <a:r>
              <a:rPr lang="zh-CN" altLang="en-US" sz="2800" smtClean="0">
                <a:latin typeface="宋体" panose="02010600030101010101" pitchFamily="2" charset="-122"/>
                <a:ea typeface="宋体" panose="02010600030101010101" pitchFamily="2" charset="-122"/>
                <a:cs typeface="宋体" panose="02010600030101010101" pitchFamily="2" charset="-122"/>
              </a:rPr>
              <a:t>用（大</a:t>
            </a:r>
            <a:r>
              <a:rPr lang="zh-CN" altLang="en-US" sz="2800">
                <a:latin typeface="宋体" panose="02010600030101010101" pitchFamily="2" charset="-122"/>
                <a:ea typeface="宋体" panose="02010600030101010101" pitchFamily="2" charset="-122"/>
                <a:cs typeface="宋体" panose="02010600030101010101" pitchFamily="2" charset="-122"/>
              </a:rPr>
              <a:t>气逆辐射对近地面大气热量补</a:t>
            </a:r>
            <a:r>
              <a:rPr lang="zh-CN" altLang="en-US" sz="2800" smtClean="0">
                <a:latin typeface="宋体" panose="02010600030101010101" pitchFamily="2" charset="-122"/>
                <a:ea typeface="宋体" panose="02010600030101010101" pitchFamily="2" charset="-122"/>
                <a:cs typeface="宋体" panose="02010600030101010101" pitchFamily="2" charset="-122"/>
              </a:rPr>
              <a:t>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algn="just"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影响大气逆辐射的因</a:t>
            </a:r>
            <a:r>
              <a:rPr lang="zh-CN" altLang="en-US" sz="2800" smtClean="0">
                <a:latin typeface="宋体" panose="02010600030101010101" pitchFamily="2" charset="-122"/>
                <a:ea typeface="宋体" panose="02010600030101010101" pitchFamily="2" charset="-122"/>
                <a:cs typeface="宋体" panose="02010600030101010101" pitchFamily="2" charset="-122"/>
              </a:rPr>
              <a:t>素：空</a:t>
            </a:r>
            <a:r>
              <a:rPr lang="zh-CN" altLang="en-US" sz="2800">
                <a:latin typeface="宋体" panose="02010600030101010101" pitchFamily="2" charset="-122"/>
                <a:ea typeface="宋体" panose="02010600030101010101" pitchFamily="2" charset="-122"/>
                <a:cs typeface="宋体" panose="02010600030101010101" pitchFamily="2" charset="-122"/>
              </a:rPr>
              <a:t>中云量的多</a:t>
            </a:r>
            <a:r>
              <a:rPr lang="zh-CN" altLang="en-US" sz="2800" smtClean="0">
                <a:latin typeface="宋体" panose="02010600030101010101" pitchFamily="2" charset="-122"/>
                <a:ea typeface="宋体" panose="02010600030101010101" pitchFamily="2" charset="-122"/>
                <a:cs typeface="宋体" panose="02010600030101010101" pitchFamily="2" charset="-122"/>
              </a:rPr>
              <a:t>少，大</a:t>
            </a:r>
            <a:r>
              <a:rPr lang="zh-CN" altLang="en-US" sz="2800">
                <a:latin typeface="宋体" panose="02010600030101010101" pitchFamily="2" charset="-122"/>
                <a:ea typeface="宋体" panose="02010600030101010101" pitchFamily="2" charset="-122"/>
                <a:cs typeface="宋体" panose="02010600030101010101" pitchFamily="2" charset="-122"/>
              </a:rPr>
              <a:t>气的洁净度、干燥度。一般情况</a:t>
            </a:r>
            <a:r>
              <a:rPr lang="zh-CN" altLang="en-US" sz="2800" smtClean="0">
                <a:latin typeface="宋体" panose="02010600030101010101" pitchFamily="2" charset="-122"/>
                <a:ea typeface="宋体" panose="02010600030101010101" pitchFamily="2" charset="-122"/>
                <a:cs typeface="宋体" panose="02010600030101010101" pitchFamily="2" charset="-122"/>
              </a:rPr>
              <a:t>下，云</a:t>
            </a:r>
            <a:r>
              <a:rPr lang="zh-CN" altLang="en-US" sz="2800">
                <a:latin typeface="宋体" panose="02010600030101010101" pitchFamily="2" charset="-122"/>
                <a:ea typeface="宋体" panose="02010600030101010101" pitchFamily="2" charset="-122"/>
                <a:cs typeface="宋体" panose="02010600030101010101" pitchFamily="2" charset="-122"/>
              </a:rPr>
              <a:t>量越多、空气越浑浊、湿度越</a:t>
            </a:r>
            <a:r>
              <a:rPr lang="zh-CN" altLang="en-US" sz="2800" smtClean="0">
                <a:latin typeface="宋体" panose="02010600030101010101" pitchFamily="2" charset="-122"/>
                <a:ea typeface="宋体" panose="02010600030101010101" pitchFamily="2" charset="-122"/>
                <a:cs typeface="宋体" panose="02010600030101010101" pitchFamily="2" charset="-122"/>
              </a:rPr>
              <a:t>大，大</a:t>
            </a:r>
            <a:r>
              <a:rPr lang="zh-CN" altLang="en-US" sz="2800">
                <a:latin typeface="宋体" panose="02010600030101010101" pitchFamily="2" charset="-122"/>
                <a:ea typeface="宋体" panose="02010600030101010101" pitchFamily="2" charset="-122"/>
                <a:cs typeface="宋体" panose="02010600030101010101" pitchFamily="2" charset="-122"/>
              </a:rPr>
              <a:t>气逆辐射越强。</a:t>
            </a: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991235"/>
            <a:ext cx="10643235" cy="2676525"/>
          </a:xfrm>
          <a:prstGeom prst="rect">
            <a:avLst/>
          </a:prstGeom>
          <a:noFill/>
        </p:spPr>
        <p:txBody>
          <a:bodyPr wrap="square" rtlCol="0">
            <a:spAutoFit/>
          </a:bodyPr>
          <a:lstStyle/>
          <a:p>
            <a:pPr indent="720090" fontAlgn="auto">
              <a:lnSpc>
                <a:spcPct val="150000"/>
              </a:lnSpc>
            </a:pP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二、大气热力环流</a:t>
            </a:r>
          </a:p>
          <a:p>
            <a:pPr indent="72009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大气运动的根本原</a:t>
            </a:r>
            <a:r>
              <a:rPr lang="zh-CN" altLang="en-US" sz="2800" smtClean="0">
                <a:latin typeface="宋体" panose="02010600030101010101" pitchFamily="2" charset="-122"/>
                <a:ea typeface="宋体" panose="02010600030101010101" pitchFamily="2" charset="-122"/>
                <a:cs typeface="宋体" panose="02010600030101010101" pitchFamily="2" charset="-122"/>
              </a:rPr>
              <a:t>因：太</a:t>
            </a:r>
            <a:r>
              <a:rPr lang="zh-CN" altLang="en-US" sz="2800">
                <a:latin typeface="宋体" panose="02010600030101010101" pitchFamily="2" charset="-122"/>
                <a:ea typeface="宋体" panose="02010600030101010101" pitchFamily="2" charset="-122"/>
                <a:cs typeface="宋体" panose="02010600030101010101" pitchFamily="2" charset="-122"/>
              </a:rPr>
              <a:t>阳辐射的纬度分布不</a:t>
            </a:r>
            <a:r>
              <a:rPr lang="zh-CN" altLang="en-US" sz="2800" smtClean="0">
                <a:latin typeface="宋体" panose="02010600030101010101" pitchFamily="2" charset="-122"/>
                <a:ea typeface="宋体" panose="02010600030101010101" pitchFamily="2" charset="-122"/>
                <a:cs typeface="宋体" panose="02010600030101010101" pitchFamily="2" charset="-122"/>
              </a:rPr>
              <a:t>均，造</a:t>
            </a:r>
            <a:r>
              <a:rPr lang="zh-CN" altLang="en-US" sz="2800">
                <a:latin typeface="宋体" panose="02010600030101010101" pitchFamily="2" charset="-122"/>
                <a:ea typeface="宋体" panose="02010600030101010101" pitchFamily="2" charset="-122"/>
                <a:cs typeface="宋体" panose="02010600030101010101" pitchFamily="2" charset="-122"/>
              </a:rPr>
              <a:t>成高低纬度间的热量差异。</a:t>
            </a:r>
          </a:p>
          <a:p>
            <a:pPr indent="72009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热力环流的形成过</a:t>
            </a:r>
            <a:r>
              <a:rPr lang="zh-CN" altLang="en-US" sz="2800" smtClean="0">
                <a:latin typeface="宋体" panose="02010600030101010101" pitchFamily="2" charset="-122"/>
                <a:ea typeface="宋体" panose="02010600030101010101" pitchFamily="2" charset="-122"/>
                <a:cs typeface="宋体" panose="02010600030101010101" pitchFamily="2" charset="-122"/>
              </a:rPr>
              <a:t>程（见</a:t>
            </a:r>
            <a:r>
              <a:rPr lang="zh-CN" altLang="en-US" sz="2800">
                <a:latin typeface="宋体" panose="02010600030101010101" pitchFamily="2" charset="-122"/>
                <a:ea typeface="宋体" panose="02010600030101010101" pitchFamily="2" charset="-122"/>
                <a:cs typeface="宋体" panose="02010600030101010101" pitchFamily="2" charset="-122"/>
              </a:rPr>
              <a:t>下页</a:t>
            </a:r>
            <a:r>
              <a:rPr lang="zh-CN" altLang="en-US" sz="2800" smtClean="0">
                <a:latin typeface="宋体" panose="02010600030101010101" pitchFamily="2" charset="-122"/>
                <a:ea typeface="宋体" panose="02010600030101010101" pitchFamily="2" charset="-122"/>
                <a:cs typeface="宋体" panose="02010600030101010101" pitchFamily="2" charset="-122"/>
              </a:rPr>
              <a:t>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pic>
        <p:nvPicPr>
          <p:cNvPr id="3" name="图片 2"/>
          <p:cNvPicPr>
            <a:picLocks noChangeAspect="1"/>
          </p:cNvPicPr>
          <p:nvPr/>
        </p:nvPicPr>
        <p:blipFill>
          <a:blip r:embed="rId3"/>
          <a:stretch>
            <a:fillRect/>
          </a:stretch>
        </p:blipFill>
        <p:spPr>
          <a:xfrm>
            <a:off x="2287755" y="444114"/>
            <a:ext cx="7505700" cy="5991225"/>
          </a:xfrm>
          <a:prstGeom prst="rect">
            <a:avLst/>
          </a:prstGeom>
        </p:spPr>
      </p:pic>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784225" y="2874010"/>
            <a:ext cx="10734040" cy="3602355"/>
          </a:xfrm>
          <a:prstGeom prst="rect">
            <a:avLst/>
          </a:prstGeom>
          <a:noFill/>
        </p:spPr>
        <p:txBody>
          <a:bodyPr wrap="square" rtlCol="0">
            <a:noAutofit/>
          </a:bodyPr>
          <a:lstStyle/>
          <a:p>
            <a:pPr indent="72009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常见的热力环流形式及其影响</a:t>
            </a:r>
          </a:p>
          <a:p>
            <a:pPr indent="72009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）海</a:t>
            </a:r>
            <a:r>
              <a:rPr lang="zh-CN" altLang="en-US" sz="2800">
                <a:latin typeface="宋体" panose="02010600030101010101" pitchFamily="2" charset="-122"/>
                <a:ea typeface="宋体" panose="02010600030101010101" pitchFamily="2" charset="-122"/>
                <a:cs typeface="宋体" panose="02010600030101010101" pitchFamily="2" charset="-122"/>
              </a:rPr>
              <a:t>陆</a:t>
            </a:r>
            <a:r>
              <a:rPr lang="zh-CN" altLang="en-US" sz="2800" smtClean="0">
                <a:latin typeface="宋体" panose="02010600030101010101" pitchFamily="2" charset="-122"/>
                <a:ea typeface="宋体" panose="02010600030101010101" pitchFamily="2" charset="-122"/>
                <a:cs typeface="宋体" panose="02010600030101010101" pitchFamily="2" charset="-122"/>
              </a:rPr>
              <a:t>风：</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20090" fontAlgn="auto">
              <a:lnSpc>
                <a:spcPct val="150000"/>
              </a:lnSpc>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成因分析下垫面热力性质差异是前提和关键。</a:t>
            </a:r>
          </a:p>
          <a:p>
            <a:pPr indent="720090" fontAlgn="auto">
              <a:lnSpc>
                <a:spcPct val="150000"/>
              </a:lnSpc>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影</a:t>
            </a:r>
            <a:r>
              <a:rPr lang="zh-CN" altLang="en-US" sz="2800" smtClean="0">
                <a:latin typeface="宋体" panose="02010600030101010101" pitchFamily="2" charset="-122"/>
                <a:ea typeface="宋体" panose="02010600030101010101" pitchFamily="2" charset="-122"/>
                <a:cs typeface="宋体" panose="02010600030101010101" pitchFamily="2" charset="-122"/>
              </a:rPr>
              <a:t>响：海</a:t>
            </a:r>
            <a:r>
              <a:rPr lang="zh-CN" altLang="en-US" sz="2800">
                <a:latin typeface="宋体" panose="02010600030101010101" pitchFamily="2" charset="-122"/>
                <a:ea typeface="宋体" panose="02010600030101010101" pitchFamily="2" charset="-122"/>
                <a:cs typeface="宋体" panose="02010600030101010101" pitchFamily="2" charset="-122"/>
              </a:rPr>
              <a:t>陆风使海滨地区气温日较差减</a:t>
            </a:r>
            <a:r>
              <a:rPr lang="zh-CN" altLang="en-US" sz="2800" smtClean="0">
                <a:latin typeface="宋体" panose="02010600030101010101" pitchFamily="2" charset="-122"/>
                <a:ea typeface="宋体" panose="02010600030101010101" pitchFamily="2" charset="-122"/>
                <a:cs typeface="宋体" panose="02010600030101010101" pitchFamily="2" charset="-122"/>
              </a:rPr>
              <a:t>小，夏</a:t>
            </a:r>
            <a:r>
              <a:rPr lang="zh-CN" altLang="en-US" sz="2800">
                <a:latin typeface="宋体" panose="02010600030101010101" pitchFamily="2" charset="-122"/>
                <a:ea typeface="宋体" panose="02010600030101010101" pitchFamily="2" charset="-122"/>
                <a:cs typeface="宋体" panose="02010600030101010101" pitchFamily="2" charset="-122"/>
              </a:rPr>
              <a:t>季气温</a:t>
            </a:r>
            <a:r>
              <a:rPr lang="zh-CN" altLang="en-US" sz="2800" smtClean="0">
                <a:latin typeface="宋体" panose="02010600030101010101" pitchFamily="2" charset="-122"/>
                <a:ea typeface="宋体" panose="02010600030101010101" pitchFamily="2" charset="-122"/>
                <a:cs typeface="宋体" panose="02010600030101010101" pitchFamily="2" charset="-122"/>
              </a:rPr>
              <a:t>低，降</a:t>
            </a:r>
            <a:r>
              <a:rPr lang="zh-CN" altLang="en-US" sz="2800">
                <a:latin typeface="宋体" panose="02010600030101010101" pitchFamily="2" charset="-122"/>
                <a:ea typeface="宋体" panose="02010600030101010101" pitchFamily="2" charset="-122"/>
                <a:cs typeface="宋体" panose="02010600030101010101" pitchFamily="2" charset="-122"/>
              </a:rPr>
              <a:t>水增</a:t>
            </a:r>
            <a:r>
              <a:rPr lang="zh-CN" altLang="en-US" sz="2800" smtClean="0">
                <a:latin typeface="宋体" panose="02010600030101010101" pitchFamily="2" charset="-122"/>
                <a:ea typeface="宋体" panose="02010600030101010101" pitchFamily="2" charset="-122"/>
                <a:cs typeface="宋体" panose="02010600030101010101" pitchFamily="2" charset="-122"/>
              </a:rPr>
              <a:t>多，是</a:t>
            </a:r>
            <a:r>
              <a:rPr lang="zh-CN" altLang="en-US" sz="2800">
                <a:latin typeface="宋体" panose="02010600030101010101" pitchFamily="2" charset="-122"/>
                <a:ea typeface="宋体" panose="02010600030101010101" pitchFamily="2" charset="-122"/>
                <a:cs typeface="宋体" panose="02010600030101010101" pitchFamily="2" charset="-122"/>
              </a:rPr>
              <a:t>避暑的好地方。</a:t>
            </a:r>
          </a:p>
        </p:txBody>
      </p:sp>
      <p:sp>
        <p:nvSpPr>
          <p:cNvPr id="4" name="文本框 3"/>
          <p:cNvSpPr txBox="1"/>
          <p:nvPr/>
        </p:nvSpPr>
        <p:spPr>
          <a:xfrm>
            <a:off x="784860" y="811530"/>
            <a:ext cx="10732770" cy="2125980"/>
          </a:xfrm>
          <a:prstGeom prst="rect">
            <a:avLst/>
          </a:prstGeom>
          <a:noFill/>
        </p:spPr>
        <p:txBody>
          <a:bodyPr wrap="square" rtlCol="0">
            <a:noAutofit/>
          </a:bodyPr>
          <a:lstStyle/>
          <a:p>
            <a:pPr indent="72009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等压面的凹凸关</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系：</a:t>
            </a: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a:p>
            <a:pPr indent="72009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a.</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受热</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地（乙地）：低</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空下凹、高空上凸。</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2009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b.</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冷却</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地（甲地）：低</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空上凸、高空下凹。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20090" fontAlgn="auto">
              <a:lnSpc>
                <a:spcPct val="150000"/>
              </a:lnSpc>
            </a:pPr>
            <a:endParaRPr lang="zh-CN" altLang="en-US" sz="2800"/>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pic>
        <p:nvPicPr>
          <p:cNvPr id="2" name="图片 1"/>
          <p:cNvPicPr>
            <a:picLocks noChangeAspect="1"/>
          </p:cNvPicPr>
          <p:nvPr/>
        </p:nvPicPr>
        <p:blipFill>
          <a:blip r:embed="rId3"/>
          <a:stretch>
            <a:fillRect/>
          </a:stretch>
        </p:blipFill>
        <p:spPr>
          <a:xfrm>
            <a:off x="1978647" y="753769"/>
            <a:ext cx="7310120" cy="5264150"/>
          </a:xfrm>
          <a:prstGeom prst="rect">
            <a:avLst/>
          </a:prstGeom>
        </p:spPr>
      </p:pic>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文本框 31"/>
          <p:cNvSpPr txBox="1"/>
          <p:nvPr/>
        </p:nvSpPr>
        <p:spPr>
          <a:xfrm>
            <a:off x="836930" y="1390015"/>
            <a:ext cx="3945255" cy="548005"/>
          </a:xfrm>
          <a:prstGeom prst="rect">
            <a:avLst/>
          </a:prstGeom>
          <a:noFill/>
        </p:spPr>
        <p:txBody>
          <a:bodyPr wrap="square" rtlCol="0">
            <a:noAutofit/>
          </a:bodyPr>
          <a:lstStyle/>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784860" y="753110"/>
            <a:ext cx="10639425" cy="725805"/>
          </a:xfrm>
          <a:prstGeom prst="rect">
            <a:avLst/>
          </a:prstGeom>
          <a:noFill/>
        </p:spPr>
        <p:txBody>
          <a:bodyPr wrap="square" rtlCol="0">
            <a:noAutofit/>
          </a:bodyPr>
          <a:lstStyle/>
          <a:p>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）山</a:t>
            </a:r>
            <a:r>
              <a:rPr lang="zh-CN" altLang="en-US" sz="2800">
                <a:latin typeface="宋体" panose="02010600030101010101" pitchFamily="2" charset="-122"/>
                <a:ea typeface="宋体" panose="02010600030101010101" pitchFamily="2" charset="-122"/>
                <a:cs typeface="宋体" panose="02010600030101010101" pitchFamily="2" charset="-122"/>
              </a:rPr>
              <a:t>谷</a:t>
            </a:r>
            <a:r>
              <a:rPr lang="zh-CN" altLang="en-US" sz="2800" smtClean="0">
                <a:latin typeface="宋体" panose="02010600030101010101" pitchFamily="2" charset="-122"/>
                <a:ea typeface="宋体" panose="02010600030101010101" pitchFamily="2" charset="-122"/>
                <a:cs typeface="宋体" panose="02010600030101010101" pitchFamily="2" charset="-122"/>
              </a:rPr>
              <a:t>风：</a:t>
            </a:r>
            <a:r>
              <a:rPr lang="en-US" altLang="en-US" sz="2800" smtClean="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成因分析不同地形的热力变化是关键。</a:t>
            </a:r>
          </a:p>
        </p:txBody>
      </p:sp>
      <p:pic>
        <p:nvPicPr>
          <p:cNvPr id="5" name="图片 4"/>
          <p:cNvPicPr>
            <a:picLocks noChangeAspect="1"/>
          </p:cNvPicPr>
          <p:nvPr/>
        </p:nvPicPr>
        <p:blipFill>
          <a:blip r:embed="rId3"/>
          <a:stretch>
            <a:fillRect/>
          </a:stretch>
        </p:blipFill>
        <p:spPr>
          <a:xfrm>
            <a:off x="990435" y="1589654"/>
            <a:ext cx="9458325" cy="4845685"/>
          </a:xfrm>
          <a:prstGeom prst="rect">
            <a:avLst/>
          </a:prstGeom>
        </p:spPr>
      </p:pic>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225" y="622935"/>
            <a:ext cx="10625455" cy="566801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影</a:t>
            </a:r>
            <a:r>
              <a:rPr lang="zh-CN" altLang="en-US" sz="2800" smtClean="0">
                <a:latin typeface="宋体" panose="02010600030101010101" pitchFamily="2" charset="-122"/>
                <a:ea typeface="宋体" panose="02010600030101010101" pitchFamily="2" charset="-122"/>
                <a:cs typeface="宋体" panose="02010600030101010101" pitchFamily="2" charset="-122"/>
              </a:rPr>
              <a:t>响：在</a:t>
            </a:r>
            <a:r>
              <a:rPr lang="zh-CN" altLang="en-US" sz="2800">
                <a:latin typeface="宋体" panose="02010600030101010101" pitchFamily="2" charset="-122"/>
                <a:ea typeface="宋体" panose="02010600030101010101" pitchFamily="2" charset="-122"/>
                <a:cs typeface="宋体" panose="02010600030101010101" pitchFamily="2" charset="-122"/>
              </a:rPr>
              <a:t>山谷和盆地常因夜间冷的风吹向谷</a:t>
            </a:r>
            <a:r>
              <a:rPr lang="zh-CN" altLang="en-US" sz="2800" smtClean="0">
                <a:latin typeface="宋体" panose="02010600030101010101" pitchFamily="2" charset="-122"/>
                <a:ea typeface="宋体" panose="02010600030101010101" pitchFamily="2" charset="-122"/>
                <a:cs typeface="宋体" panose="02010600030101010101" pitchFamily="2" charset="-122"/>
              </a:rPr>
              <a:t>底，使</a:t>
            </a:r>
            <a:r>
              <a:rPr lang="zh-CN" altLang="en-US" sz="2800">
                <a:latin typeface="宋体" panose="02010600030101010101" pitchFamily="2" charset="-122"/>
                <a:ea typeface="宋体" panose="02010600030101010101" pitchFamily="2" charset="-122"/>
                <a:cs typeface="宋体" panose="02010600030101010101" pitchFamily="2" charset="-122"/>
              </a:rPr>
              <a:t>谷底和盆地内形成逆温</a:t>
            </a:r>
            <a:r>
              <a:rPr lang="zh-CN" altLang="en-US" sz="2800" smtClean="0">
                <a:latin typeface="宋体" panose="02010600030101010101" pitchFamily="2" charset="-122"/>
                <a:ea typeface="宋体" panose="02010600030101010101" pitchFamily="2" charset="-122"/>
                <a:cs typeface="宋体" panose="02010600030101010101" pitchFamily="2" charset="-122"/>
              </a:rPr>
              <a:t>层，大</a:t>
            </a:r>
            <a:r>
              <a:rPr lang="zh-CN" altLang="en-US" sz="2800">
                <a:latin typeface="宋体" panose="02010600030101010101" pitchFamily="2" charset="-122"/>
                <a:ea typeface="宋体" panose="02010600030101010101" pitchFamily="2" charset="-122"/>
                <a:cs typeface="宋体" panose="02010600030101010101" pitchFamily="2" charset="-122"/>
              </a:rPr>
              <a:t>气稳</a:t>
            </a:r>
            <a:r>
              <a:rPr lang="zh-CN" altLang="en-US" sz="2800" smtClean="0">
                <a:latin typeface="宋体" panose="02010600030101010101" pitchFamily="2" charset="-122"/>
                <a:ea typeface="宋体" panose="02010600030101010101" pitchFamily="2" charset="-122"/>
                <a:cs typeface="宋体" panose="02010600030101010101" pitchFamily="2" charset="-122"/>
              </a:rPr>
              <a:t>定，易</a:t>
            </a:r>
            <a:r>
              <a:rPr lang="zh-CN" altLang="en-US" sz="2800">
                <a:latin typeface="宋体" panose="02010600030101010101" pitchFamily="2" charset="-122"/>
                <a:ea typeface="宋体" panose="02010600030101010101" pitchFamily="2" charset="-122"/>
                <a:cs typeface="宋体" panose="02010600030101010101" pitchFamily="2" charset="-122"/>
              </a:rPr>
              <a:t>造成大气污染。所</a:t>
            </a:r>
            <a:r>
              <a:rPr lang="zh-CN" altLang="en-US" sz="2800" smtClean="0">
                <a:latin typeface="宋体" panose="02010600030101010101" pitchFamily="2" charset="-122"/>
                <a:ea typeface="宋体" panose="02010600030101010101" pitchFamily="2" charset="-122"/>
                <a:cs typeface="宋体" panose="02010600030101010101" pitchFamily="2" charset="-122"/>
              </a:rPr>
              <a:t>以，山</a:t>
            </a:r>
            <a:r>
              <a:rPr lang="zh-CN" altLang="en-US" sz="2800">
                <a:latin typeface="宋体" panose="02010600030101010101" pitchFamily="2" charset="-122"/>
                <a:ea typeface="宋体" panose="02010600030101010101" pitchFamily="2" charset="-122"/>
                <a:cs typeface="宋体" panose="02010600030101010101" pitchFamily="2" charset="-122"/>
              </a:rPr>
              <a:t>谷地区不宜布局有污染的工业。在水汽充足条件</a:t>
            </a:r>
            <a:r>
              <a:rPr lang="zh-CN" altLang="en-US" sz="2800" smtClean="0">
                <a:latin typeface="宋体" panose="02010600030101010101" pitchFamily="2" charset="-122"/>
                <a:ea typeface="宋体" panose="02010600030101010101" pitchFamily="2" charset="-122"/>
                <a:cs typeface="宋体" panose="02010600030101010101" pitchFamily="2" charset="-122"/>
              </a:rPr>
              <a:t>下，夜</a:t>
            </a:r>
            <a:r>
              <a:rPr lang="zh-CN" altLang="en-US" sz="2800">
                <a:latin typeface="宋体" panose="02010600030101010101" pitchFamily="2" charset="-122"/>
                <a:ea typeface="宋体" panose="02010600030101010101" pitchFamily="2" charset="-122"/>
                <a:cs typeface="宋体" panose="02010600030101010101" pitchFamily="2" charset="-122"/>
              </a:rPr>
              <a:t>晚谷地常产生降</a:t>
            </a:r>
            <a:r>
              <a:rPr lang="zh-CN" altLang="en-US" sz="2800" smtClean="0">
                <a:latin typeface="宋体" panose="02010600030101010101" pitchFamily="2" charset="-122"/>
                <a:ea typeface="宋体" panose="02010600030101010101" pitchFamily="2" charset="-122"/>
                <a:cs typeface="宋体" panose="02010600030101010101" pitchFamily="2" charset="-122"/>
              </a:rPr>
              <a:t>水；而</a:t>
            </a:r>
            <a:r>
              <a:rPr lang="zh-CN" altLang="en-US" sz="2800">
                <a:latin typeface="宋体" panose="02010600030101010101" pitchFamily="2" charset="-122"/>
                <a:ea typeface="宋体" panose="02010600030101010101" pitchFamily="2" charset="-122"/>
                <a:cs typeface="宋体" panose="02010600030101010101" pitchFamily="2" charset="-122"/>
              </a:rPr>
              <a:t>白天谷风吹向山</a:t>
            </a:r>
            <a:r>
              <a:rPr lang="zh-CN" altLang="en-US" sz="2800" smtClean="0">
                <a:latin typeface="宋体" panose="02010600030101010101" pitchFamily="2" charset="-122"/>
                <a:ea typeface="宋体" panose="02010600030101010101" pitchFamily="2" charset="-122"/>
                <a:cs typeface="宋体" panose="02010600030101010101" pitchFamily="2" charset="-122"/>
              </a:rPr>
              <a:t>坡，有</a:t>
            </a:r>
            <a:r>
              <a:rPr lang="zh-CN" altLang="en-US" sz="2800">
                <a:latin typeface="宋体" panose="02010600030101010101" pitchFamily="2" charset="-122"/>
                <a:ea typeface="宋体" panose="02010600030101010101" pitchFamily="2" charset="-122"/>
                <a:cs typeface="宋体" panose="02010600030101010101" pitchFamily="2" charset="-122"/>
              </a:rPr>
              <a:t>利于山谷或盆地污染物扩</a:t>
            </a:r>
            <a:r>
              <a:rPr lang="zh-CN" altLang="en-US" sz="2800" smtClean="0">
                <a:latin typeface="宋体" panose="02010600030101010101" pitchFamily="2" charset="-122"/>
                <a:ea typeface="宋体" panose="02010600030101010101" pitchFamily="2" charset="-122"/>
                <a:cs typeface="宋体" panose="02010600030101010101" pitchFamily="2" charset="-122"/>
              </a:rPr>
              <a:t>散，谷</a:t>
            </a:r>
            <a:r>
              <a:rPr lang="zh-CN" altLang="en-US" sz="2800">
                <a:latin typeface="宋体" panose="02010600030101010101" pitchFamily="2" charset="-122"/>
                <a:ea typeface="宋体" panose="02010600030101010101" pitchFamily="2" charset="-122"/>
                <a:cs typeface="宋体" panose="02010600030101010101" pitchFamily="2" charset="-122"/>
              </a:rPr>
              <a:t>风将水汽带到山</a:t>
            </a:r>
            <a:r>
              <a:rPr lang="zh-CN" altLang="en-US" sz="2800" smtClean="0">
                <a:latin typeface="宋体" panose="02010600030101010101" pitchFamily="2" charset="-122"/>
                <a:ea typeface="宋体" panose="02010600030101010101" pitchFamily="2" charset="-122"/>
                <a:cs typeface="宋体" panose="02010600030101010101" pitchFamily="2" charset="-122"/>
              </a:rPr>
              <a:t>坡，易</a:t>
            </a:r>
            <a:r>
              <a:rPr lang="zh-CN" altLang="en-US" sz="2800">
                <a:latin typeface="宋体" panose="02010600030101010101" pitchFamily="2" charset="-122"/>
                <a:ea typeface="宋体" panose="02010600030101010101" pitchFamily="2" charset="-122"/>
                <a:cs typeface="宋体" panose="02010600030101010101" pitchFamily="2" charset="-122"/>
              </a:rPr>
              <a:t>凝云致雨。</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）市</a:t>
            </a:r>
            <a:r>
              <a:rPr lang="zh-CN" altLang="en-US" sz="2800">
                <a:latin typeface="宋体" panose="02010600030101010101" pitchFamily="2" charset="-122"/>
                <a:ea typeface="宋体" panose="02010600030101010101" pitchFamily="2" charset="-122"/>
                <a:cs typeface="宋体" panose="02010600030101010101" pitchFamily="2" charset="-122"/>
              </a:rPr>
              <a:t>区与郊区之间的热力环</a:t>
            </a:r>
            <a:r>
              <a:rPr lang="zh-CN" altLang="en-US" sz="2800" smtClean="0">
                <a:latin typeface="宋体" panose="02010600030101010101" pitchFamily="2" charset="-122"/>
                <a:ea typeface="宋体" panose="02010600030101010101" pitchFamily="2" charset="-122"/>
                <a:cs typeface="宋体" panose="02010600030101010101" pitchFamily="2" charset="-122"/>
              </a:rPr>
              <a:t>流：</a:t>
            </a:r>
            <a:r>
              <a:rPr lang="en-US" altLang="en-US" sz="2800" smtClean="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成因分</a:t>
            </a:r>
            <a:r>
              <a:rPr lang="zh-CN" altLang="en-US" sz="2800" smtClean="0">
                <a:latin typeface="宋体" panose="02010600030101010101" pitchFamily="2" charset="-122"/>
                <a:ea typeface="宋体" panose="02010600030101010101" pitchFamily="2" charset="-122"/>
                <a:cs typeface="宋体" panose="02010600030101010101" pitchFamily="2" charset="-122"/>
              </a:rPr>
              <a:t>析：</a:t>
            </a:r>
            <a:r>
              <a:rPr lang="en-US" altLang="zh-CN" sz="2800" smtClean="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城市热岛效应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的形成是突破口。</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影</a:t>
            </a:r>
            <a:r>
              <a:rPr lang="zh-CN" altLang="en-US" sz="2800" smtClean="0">
                <a:latin typeface="宋体" panose="02010600030101010101" pitchFamily="2" charset="-122"/>
                <a:ea typeface="宋体" panose="02010600030101010101" pitchFamily="2" charset="-122"/>
                <a:cs typeface="宋体" panose="02010600030101010101" pitchFamily="2" charset="-122"/>
              </a:rPr>
              <a:t>响：一</a:t>
            </a:r>
            <a:r>
              <a:rPr lang="zh-CN" altLang="en-US" sz="2800">
                <a:latin typeface="宋体" panose="02010600030101010101" pitchFamily="2" charset="-122"/>
                <a:ea typeface="宋体" panose="02010600030101010101" pitchFamily="2" charset="-122"/>
                <a:cs typeface="宋体" panose="02010600030101010101" pitchFamily="2" charset="-122"/>
              </a:rPr>
              <a:t>般将绿化带布置在气流下沉处以及下沉距离以</a:t>
            </a:r>
            <a:r>
              <a:rPr lang="zh-CN" altLang="en-US" sz="2800" smtClean="0">
                <a:latin typeface="宋体" panose="02010600030101010101" pitchFamily="2" charset="-122"/>
                <a:ea typeface="宋体" panose="02010600030101010101" pitchFamily="2" charset="-122"/>
                <a:cs typeface="宋体" panose="02010600030101010101" pitchFamily="2" charset="-122"/>
              </a:rPr>
              <a:t>内，而</a:t>
            </a:r>
            <a:r>
              <a:rPr lang="zh-CN" altLang="en-US" sz="2800">
                <a:latin typeface="宋体" panose="02010600030101010101" pitchFamily="2" charset="-122"/>
                <a:ea typeface="宋体" panose="02010600030101010101" pitchFamily="2" charset="-122"/>
                <a:cs typeface="宋体" panose="02010600030101010101" pitchFamily="2" charset="-122"/>
              </a:rPr>
              <a:t>将卫星城或污染较重的工厂布置在下沉距离以外。</a:t>
            </a:r>
          </a:p>
          <a:p>
            <a:pPr indent="711200" fontAlgn="auto">
              <a:lnSpc>
                <a:spcPct val="150000"/>
              </a:lnSpc>
              <a:extLst>
                <a:ext uri="{35155182-B16C-46BC-9424-99874614C6A1}">
                  <wpsdc:indentchars xmlns:wpsdc="http://www.wps.cn/officeDocument/2017/drawingmlCustomData" xmlns="" val="200" checksum="3773799597"/>
                </a:ext>
              </a:extLs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4860" y="633095"/>
            <a:ext cx="10663555" cy="5566410"/>
          </a:xfrm>
          <a:prstGeom prst="rect">
            <a:avLst/>
          </a:prstGeom>
          <a:noFill/>
        </p:spPr>
        <p:txBody>
          <a:bodyPr wrap="square" rtlCol="0">
            <a:noAutofit/>
          </a:bodyPr>
          <a:lstStyle/>
          <a:p>
            <a:pPr indent="720090" fontAlgn="auto">
              <a:lnSpc>
                <a:spcPct val="150000"/>
              </a:lnSpc>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1.</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天体</a:t>
            </a:r>
          </a:p>
          <a:p>
            <a:pPr indent="72009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）概念：宇</a:t>
            </a:r>
            <a:r>
              <a:rPr lang="zh-CN" altLang="en-US" sz="2800">
                <a:latin typeface="宋体" panose="02010600030101010101" pitchFamily="2" charset="-122"/>
                <a:ea typeface="宋体" panose="02010600030101010101" pitchFamily="2" charset="-122"/>
                <a:cs typeface="宋体" panose="02010600030101010101" pitchFamily="2" charset="-122"/>
              </a:rPr>
              <a:t>宙中物质存在的形</a:t>
            </a:r>
            <a:r>
              <a:rPr lang="zh-CN" altLang="en-US" sz="2800" smtClean="0">
                <a:latin typeface="宋体" panose="02010600030101010101" pitchFamily="2" charset="-122"/>
                <a:ea typeface="宋体" panose="02010600030101010101" pitchFamily="2" charset="-122"/>
                <a:cs typeface="宋体" panose="02010600030101010101" pitchFamily="2" charset="-122"/>
              </a:rPr>
              <a:t>式，连</a:t>
            </a:r>
            <a:r>
              <a:rPr lang="zh-CN" altLang="en-US" sz="2800">
                <a:latin typeface="宋体" panose="02010600030101010101" pitchFamily="2" charset="-122"/>
                <a:ea typeface="宋体" panose="02010600030101010101" pitchFamily="2" charset="-122"/>
                <a:cs typeface="宋体" panose="02010600030101010101" pitchFamily="2" charset="-122"/>
              </a:rPr>
              <a:t>同通过天文望远镜或其他空间探测手段才能探测到的星际空间物</a:t>
            </a:r>
            <a:r>
              <a:rPr lang="zh-CN" altLang="en-US" sz="2800" smtClean="0">
                <a:latin typeface="宋体" panose="02010600030101010101" pitchFamily="2" charset="-122"/>
                <a:ea typeface="宋体" panose="02010600030101010101" pitchFamily="2" charset="-122"/>
                <a:cs typeface="宋体" panose="02010600030101010101" pitchFamily="2" charset="-122"/>
              </a:rPr>
              <a:t>质，统</a:t>
            </a:r>
            <a:r>
              <a:rPr lang="zh-CN" altLang="en-US" sz="2800">
                <a:latin typeface="宋体" panose="02010600030101010101" pitchFamily="2" charset="-122"/>
                <a:ea typeface="宋体" panose="02010600030101010101" pitchFamily="2" charset="-122"/>
                <a:cs typeface="宋体" panose="02010600030101010101" pitchFamily="2" charset="-122"/>
              </a:rPr>
              <a:t>称为天体。</a:t>
            </a:r>
          </a:p>
          <a:p>
            <a:pPr indent="72009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）常</a:t>
            </a:r>
            <a:r>
              <a:rPr lang="zh-CN" altLang="en-US" sz="2800">
                <a:latin typeface="宋体" panose="02010600030101010101" pitchFamily="2" charset="-122"/>
                <a:ea typeface="宋体" panose="02010600030101010101" pitchFamily="2" charset="-122"/>
                <a:cs typeface="宋体" panose="02010600030101010101" pitchFamily="2" charset="-122"/>
              </a:rPr>
              <a:t>见类型</a:t>
            </a:r>
          </a:p>
          <a:p>
            <a:pPr indent="720090" fontAlgn="auto">
              <a:lnSpc>
                <a:spcPct val="150000"/>
              </a:lnSpc>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天然天</a:t>
            </a:r>
            <a:r>
              <a:rPr lang="zh-CN" altLang="en-US" sz="2800" smtClean="0">
                <a:latin typeface="宋体" panose="02010600030101010101" pitchFamily="2" charset="-122"/>
                <a:ea typeface="宋体" panose="02010600030101010101" pitchFamily="2" charset="-122"/>
                <a:cs typeface="宋体" panose="02010600030101010101" pitchFamily="2" charset="-122"/>
              </a:rPr>
              <a:t>体：恒</a:t>
            </a:r>
            <a:r>
              <a:rPr lang="zh-CN" altLang="en-US" sz="2800">
                <a:latin typeface="宋体" panose="02010600030101010101" pitchFamily="2" charset="-122"/>
                <a:ea typeface="宋体" panose="02010600030101010101" pitchFamily="2" charset="-122"/>
                <a:cs typeface="宋体" panose="02010600030101010101" pitchFamily="2" charset="-122"/>
              </a:rPr>
              <a:t>星、星云、行星、流星体、卫星、彗星、星际空间物</a:t>
            </a:r>
            <a:r>
              <a:rPr lang="zh-CN" altLang="en-US" sz="2800" smtClean="0">
                <a:latin typeface="宋体" panose="02010600030101010101" pitchFamily="2" charset="-122"/>
                <a:ea typeface="宋体" panose="02010600030101010101" pitchFamily="2" charset="-122"/>
                <a:cs typeface="宋体" panose="02010600030101010101" pitchFamily="2" charset="-122"/>
              </a:rPr>
              <a:t>质（宇</a:t>
            </a:r>
            <a:r>
              <a:rPr lang="zh-CN" altLang="en-US" sz="2800">
                <a:latin typeface="宋体" panose="02010600030101010101" pitchFamily="2" charset="-122"/>
                <a:ea typeface="宋体" panose="02010600030101010101" pitchFamily="2" charset="-122"/>
                <a:cs typeface="宋体" panose="02010600030101010101" pitchFamily="2" charset="-122"/>
              </a:rPr>
              <a:t>宙间极其稀薄的气体和尘</a:t>
            </a:r>
            <a:r>
              <a:rPr lang="zh-CN" altLang="en-US" sz="2800" smtClean="0">
                <a:latin typeface="宋体" panose="02010600030101010101" pitchFamily="2" charset="-122"/>
                <a:ea typeface="宋体" panose="02010600030101010101" pitchFamily="2" charset="-122"/>
                <a:cs typeface="宋体" panose="02010600030101010101" pitchFamily="2" charset="-122"/>
              </a:rPr>
              <a:t>埃）等</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720090" fontAlgn="auto">
              <a:lnSpc>
                <a:spcPct val="150000"/>
              </a:lnSpc>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人造天</a:t>
            </a:r>
            <a:r>
              <a:rPr lang="zh-CN" altLang="en-US" sz="2800" smtClean="0">
                <a:latin typeface="宋体" panose="02010600030101010101" pitchFamily="2" charset="-122"/>
                <a:ea typeface="宋体" panose="02010600030101010101" pitchFamily="2" charset="-122"/>
                <a:cs typeface="宋体" panose="02010600030101010101" pitchFamily="2" charset="-122"/>
              </a:rPr>
              <a:t>体：在</a:t>
            </a:r>
            <a:r>
              <a:rPr lang="zh-CN" altLang="en-US" sz="2800">
                <a:latin typeface="宋体" panose="02010600030101010101" pitchFamily="2" charset="-122"/>
                <a:ea typeface="宋体" panose="02010600030101010101" pitchFamily="2" charset="-122"/>
                <a:cs typeface="宋体" panose="02010600030101010101" pitchFamily="2" charset="-122"/>
              </a:rPr>
              <a:t>太空中运行的人造卫</a:t>
            </a:r>
            <a:r>
              <a:rPr lang="zh-CN" altLang="en-US" sz="2800" smtClean="0">
                <a:latin typeface="宋体" panose="02010600030101010101" pitchFamily="2" charset="-122"/>
                <a:ea typeface="宋体" panose="02010600030101010101" pitchFamily="2" charset="-122"/>
                <a:cs typeface="宋体" panose="02010600030101010101" pitchFamily="2" charset="-122"/>
              </a:rPr>
              <a:t>星、宇</a:t>
            </a:r>
            <a:r>
              <a:rPr lang="zh-CN" altLang="en-US" sz="2800">
                <a:latin typeface="宋体" panose="02010600030101010101" pitchFamily="2" charset="-122"/>
                <a:ea typeface="宋体" panose="02010600030101010101" pitchFamily="2" charset="-122"/>
                <a:cs typeface="宋体" panose="02010600030101010101" pitchFamily="2" charset="-122"/>
              </a:rPr>
              <a:t>宙飞船、空间站等。</a:t>
            </a:r>
          </a:p>
        </p:txBody>
      </p:sp>
    </p:spTree>
  </p:cSld>
  <p:clrMapOvr>
    <a:masterClrMapping/>
  </p:clrMapOvr>
  <p:transition spd="med">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7" name="图片 6"/>
          <p:cNvPicPr>
            <a:picLocks noChangeAspect="1"/>
          </p:cNvPicPr>
          <p:nvPr/>
        </p:nvPicPr>
        <p:blipFill>
          <a:blip r:embed="rId3"/>
          <a:stretch>
            <a:fillRect/>
          </a:stretch>
        </p:blipFill>
        <p:spPr>
          <a:xfrm>
            <a:off x="1950893" y="731544"/>
            <a:ext cx="8312150" cy="5286375"/>
          </a:xfrm>
          <a:prstGeom prst="rect">
            <a:avLst/>
          </a:prstGeom>
        </p:spPr>
      </p:pic>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559435"/>
            <a:ext cx="10655300" cy="545846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三、大气的水平运动</a:t>
            </a: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风</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风形成的原因</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）根</a:t>
            </a:r>
            <a:r>
              <a:rPr lang="zh-CN" altLang="en-US" sz="2800">
                <a:latin typeface="宋体" panose="02010600030101010101" pitchFamily="2" charset="-122"/>
                <a:ea typeface="宋体" panose="02010600030101010101" pitchFamily="2" charset="-122"/>
                <a:cs typeface="宋体" panose="02010600030101010101" pitchFamily="2" charset="-122"/>
              </a:rPr>
              <a:t>本原</a:t>
            </a:r>
            <a:r>
              <a:rPr lang="zh-CN" altLang="en-US" sz="2800" smtClean="0">
                <a:latin typeface="宋体" panose="02010600030101010101" pitchFamily="2" charset="-122"/>
                <a:ea typeface="宋体" panose="02010600030101010101" pitchFamily="2" charset="-122"/>
                <a:cs typeface="宋体" panose="02010600030101010101" pitchFamily="2" charset="-122"/>
              </a:rPr>
              <a:t>因：地</a:t>
            </a:r>
            <a:r>
              <a:rPr lang="zh-CN" altLang="en-US" sz="2800">
                <a:latin typeface="宋体" panose="02010600030101010101" pitchFamily="2" charset="-122"/>
                <a:ea typeface="宋体" panose="02010600030101010101" pitchFamily="2" charset="-122"/>
                <a:cs typeface="宋体" panose="02010600030101010101" pitchFamily="2" charset="-122"/>
              </a:rPr>
              <a:t>表受热不均。</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）直</a:t>
            </a:r>
            <a:r>
              <a:rPr lang="zh-CN" altLang="en-US" sz="2800">
                <a:latin typeface="宋体" panose="02010600030101010101" pitchFamily="2" charset="-122"/>
                <a:ea typeface="宋体" panose="02010600030101010101" pitchFamily="2" charset="-122"/>
                <a:cs typeface="宋体" panose="02010600030101010101" pitchFamily="2" charset="-122"/>
              </a:rPr>
              <a:t>接原</a:t>
            </a:r>
            <a:r>
              <a:rPr lang="zh-CN" altLang="en-US" sz="2800" smtClean="0">
                <a:latin typeface="宋体" panose="02010600030101010101" pitchFamily="2" charset="-122"/>
                <a:ea typeface="宋体" panose="02010600030101010101" pitchFamily="2" charset="-122"/>
                <a:cs typeface="宋体" panose="02010600030101010101" pitchFamily="2" charset="-122"/>
              </a:rPr>
              <a:t>因：水</a:t>
            </a:r>
            <a:r>
              <a:rPr lang="zh-CN" altLang="en-US" sz="2800">
                <a:latin typeface="宋体" panose="02010600030101010101" pitchFamily="2" charset="-122"/>
                <a:ea typeface="宋体" panose="02010600030101010101" pitchFamily="2" charset="-122"/>
                <a:cs typeface="宋体" panose="02010600030101010101" pitchFamily="2" charset="-122"/>
              </a:rPr>
              <a:t>平气压梯度力。</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）水</a:t>
            </a:r>
            <a:r>
              <a:rPr lang="zh-CN" altLang="en-US" sz="2800">
                <a:latin typeface="宋体" panose="02010600030101010101" pitchFamily="2" charset="-122"/>
                <a:ea typeface="宋体" panose="02010600030101010101" pitchFamily="2" charset="-122"/>
                <a:cs typeface="宋体" panose="02010600030101010101" pitchFamily="2" charset="-122"/>
              </a:rPr>
              <a:t>平气压梯度力的特</a:t>
            </a:r>
            <a:r>
              <a:rPr lang="zh-CN" altLang="en-US" sz="2800" smtClean="0">
                <a:latin typeface="宋体" panose="02010600030101010101" pitchFamily="2" charset="-122"/>
                <a:ea typeface="宋体" panose="02010600030101010101" pitchFamily="2" charset="-122"/>
                <a:cs typeface="宋体" panose="02010600030101010101" pitchFamily="2" charset="-122"/>
              </a:rPr>
              <a:t>点：高</a:t>
            </a:r>
            <a:r>
              <a:rPr lang="zh-CN" altLang="en-US" sz="2800">
                <a:latin typeface="宋体" panose="02010600030101010101" pitchFamily="2" charset="-122"/>
                <a:ea typeface="宋体" panose="02010600030101010101" pitchFamily="2" charset="-122"/>
                <a:cs typeface="宋体" panose="02010600030101010101" pitchFamily="2" charset="-122"/>
              </a:rPr>
              <a:t>压指向低</a:t>
            </a:r>
            <a:r>
              <a:rPr lang="zh-CN" altLang="en-US" sz="2800" smtClean="0">
                <a:latin typeface="宋体" panose="02010600030101010101" pitchFamily="2" charset="-122"/>
                <a:ea typeface="宋体" panose="02010600030101010101" pitchFamily="2" charset="-122"/>
                <a:cs typeface="宋体" panose="02010600030101010101" pitchFamily="2" charset="-122"/>
              </a:rPr>
              <a:t>压，并</a:t>
            </a:r>
            <a:r>
              <a:rPr lang="zh-CN" altLang="en-US" sz="2800">
                <a:latin typeface="宋体" panose="02010600030101010101" pitchFamily="2" charset="-122"/>
                <a:ea typeface="宋体" panose="02010600030101010101" pitchFamily="2" charset="-122"/>
                <a:cs typeface="宋体" panose="02010600030101010101" pitchFamily="2" charset="-122"/>
              </a:rPr>
              <a:t>垂直于等压线。</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近地面的风与等压面的关系是斜</a:t>
            </a:r>
            <a:r>
              <a:rPr lang="zh-CN" altLang="en-US" sz="2800" smtClean="0">
                <a:latin typeface="宋体" panose="02010600030101010101" pitchFamily="2" charset="-122"/>
                <a:ea typeface="宋体" panose="02010600030101010101" pitchFamily="2" charset="-122"/>
                <a:cs typeface="宋体" panose="02010600030101010101" pitchFamily="2" charset="-122"/>
              </a:rPr>
              <a:t>交（下页左图）；受</a:t>
            </a:r>
            <a:r>
              <a:rPr lang="zh-CN" altLang="en-US" sz="2800">
                <a:latin typeface="宋体" panose="02010600030101010101" pitchFamily="2" charset="-122"/>
                <a:ea typeface="宋体" panose="02010600030101010101" pitchFamily="2" charset="-122"/>
                <a:cs typeface="宋体" panose="02010600030101010101" pitchFamily="2" charset="-122"/>
              </a:rPr>
              <a:t>到水平气压梯度力、地转偏向力、摩擦力三个力作</a:t>
            </a:r>
            <a:r>
              <a:rPr lang="zh-CN" altLang="en-US" sz="2800" smtClean="0">
                <a:latin typeface="宋体" panose="02010600030101010101" pitchFamily="2" charset="-122"/>
                <a:ea typeface="宋体" panose="02010600030101010101" pitchFamily="2" charset="-122"/>
                <a:cs typeface="宋体" panose="02010600030101010101" pitchFamily="2" charset="-122"/>
              </a:rPr>
              <a:t>用，风</a:t>
            </a:r>
            <a:r>
              <a:rPr lang="zh-CN" altLang="en-US" sz="2800">
                <a:latin typeface="宋体" panose="02010600030101010101" pitchFamily="2" charset="-122"/>
                <a:ea typeface="宋体" panose="02010600030101010101" pitchFamily="2" charset="-122"/>
                <a:cs typeface="宋体" panose="02010600030101010101" pitchFamily="2" charset="-122"/>
              </a:rPr>
              <a:t>向与等压面斜交。</a:t>
            </a:r>
          </a:p>
        </p:txBody>
      </p:sp>
    </p:spTree>
  </p:cSld>
  <p:clrMapOvr>
    <a:masterClrMapping/>
  </p:clrMapOvr>
  <p:transition spd="med">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784860" y="552450"/>
            <a:ext cx="10627995" cy="3001645"/>
          </a:xfrm>
          <a:prstGeom prst="rect">
            <a:avLst/>
          </a:prstGeom>
          <a:noFill/>
        </p:spPr>
        <p:txBody>
          <a:bodyPr wrap="square" rtlCol="0">
            <a:noAutofit/>
          </a:bodyPr>
          <a:lstStyle/>
          <a:p>
            <a:pPr indent="720090" fontAlgn="auto">
              <a:lnSpc>
                <a:spcPct val="150000"/>
              </a:lnSpc>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高空的风与等压面的关系是平</a:t>
            </a:r>
            <a:r>
              <a:rPr lang="zh-CN" altLang="en-US" sz="2800" smtClean="0">
                <a:latin typeface="宋体" panose="02010600030101010101" pitchFamily="2" charset="-122"/>
                <a:ea typeface="宋体" panose="02010600030101010101" pitchFamily="2" charset="-122"/>
                <a:cs typeface="宋体" panose="02010600030101010101" pitchFamily="2" charset="-122"/>
              </a:rPr>
              <a:t>行（右</a:t>
            </a:r>
            <a:r>
              <a:rPr lang="zh-CN" altLang="en-US" sz="2800">
                <a:latin typeface="宋体" panose="02010600030101010101" pitchFamily="2" charset="-122"/>
                <a:ea typeface="宋体" panose="02010600030101010101" pitchFamily="2" charset="-122"/>
                <a:cs typeface="宋体" panose="02010600030101010101" pitchFamily="2" charset="-122"/>
              </a:rPr>
              <a:t>下</a:t>
            </a:r>
            <a:r>
              <a:rPr lang="zh-CN" altLang="en-US" sz="2800" smtClean="0">
                <a:latin typeface="宋体" panose="02010600030101010101" pitchFamily="2" charset="-122"/>
                <a:ea typeface="宋体" panose="02010600030101010101" pitchFamily="2" charset="-122"/>
                <a:cs typeface="宋体" panose="02010600030101010101" pitchFamily="2" charset="-122"/>
              </a:rPr>
              <a:t>图）；高</a:t>
            </a:r>
            <a:r>
              <a:rPr lang="zh-CN" altLang="en-US" sz="2800">
                <a:latin typeface="宋体" panose="02010600030101010101" pitchFamily="2" charset="-122"/>
                <a:ea typeface="宋体" panose="02010600030101010101" pitchFamily="2" charset="-122"/>
                <a:cs typeface="宋体" panose="02010600030101010101" pitchFamily="2" charset="-122"/>
              </a:rPr>
              <a:t>空仅受到水平气压梯度力和地转偏向力共同作</a:t>
            </a:r>
            <a:r>
              <a:rPr lang="zh-CN" altLang="en-US" sz="2800" smtClean="0">
                <a:latin typeface="宋体" panose="02010600030101010101" pitchFamily="2" charset="-122"/>
                <a:ea typeface="宋体" panose="02010600030101010101" pitchFamily="2" charset="-122"/>
                <a:cs typeface="宋体" panose="02010600030101010101" pitchFamily="2" charset="-122"/>
              </a:rPr>
              <a:t>用，二</a:t>
            </a:r>
            <a:r>
              <a:rPr lang="zh-CN" altLang="en-US" sz="2800">
                <a:latin typeface="宋体" panose="02010600030101010101" pitchFamily="2" charset="-122"/>
                <a:ea typeface="宋体" panose="02010600030101010101" pitchFamily="2" charset="-122"/>
                <a:cs typeface="宋体" panose="02010600030101010101" pitchFamily="2" charset="-122"/>
              </a:rPr>
              <a:t>力平</a:t>
            </a:r>
            <a:r>
              <a:rPr lang="zh-CN" altLang="en-US" sz="2800" smtClean="0">
                <a:latin typeface="宋体" panose="02010600030101010101" pitchFamily="2" charset="-122"/>
                <a:ea typeface="宋体" panose="02010600030101010101" pitchFamily="2" charset="-122"/>
                <a:cs typeface="宋体" panose="02010600030101010101" pitchFamily="2" charset="-122"/>
              </a:rPr>
              <a:t>衡，风</a:t>
            </a:r>
            <a:r>
              <a:rPr lang="zh-CN" altLang="en-US" sz="2800">
                <a:latin typeface="宋体" panose="02010600030101010101" pitchFamily="2" charset="-122"/>
                <a:ea typeface="宋体" panose="02010600030101010101" pitchFamily="2" charset="-122"/>
                <a:cs typeface="宋体" panose="02010600030101010101" pitchFamily="2" charset="-122"/>
              </a:rPr>
              <a:t>向与等压线平行。</a:t>
            </a:r>
          </a:p>
        </p:txBody>
      </p:sp>
      <p:pic>
        <p:nvPicPr>
          <p:cNvPr id="4" name="图片 3"/>
          <p:cNvPicPr>
            <a:picLocks noChangeAspect="1"/>
          </p:cNvPicPr>
          <p:nvPr/>
        </p:nvPicPr>
        <p:blipFill>
          <a:blip r:embed="rId3"/>
          <a:stretch>
            <a:fillRect/>
          </a:stretch>
        </p:blipFill>
        <p:spPr>
          <a:xfrm>
            <a:off x="2730801" y="2144814"/>
            <a:ext cx="7430770" cy="2402205"/>
          </a:xfrm>
          <a:prstGeom prst="rect">
            <a:avLst/>
          </a:prstGeom>
        </p:spPr>
      </p:pic>
      <p:sp>
        <p:nvSpPr>
          <p:cNvPr id="6" name="文本框 5"/>
          <p:cNvSpPr txBox="1"/>
          <p:nvPr/>
        </p:nvSpPr>
        <p:spPr>
          <a:xfrm>
            <a:off x="784860" y="4547235"/>
            <a:ext cx="10627995" cy="196469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风速的比较</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取决于水平气压梯度力的大</a:t>
            </a:r>
            <a:r>
              <a:rPr lang="zh-CN" altLang="en-US" sz="2800" smtClean="0">
                <a:latin typeface="宋体" panose="02010600030101010101" pitchFamily="2" charset="-122"/>
                <a:ea typeface="宋体" panose="02010600030101010101" pitchFamily="2" charset="-122"/>
                <a:cs typeface="宋体" panose="02010600030101010101" pitchFamily="2" charset="-122"/>
              </a:rPr>
              <a:t>小，等</a:t>
            </a:r>
            <a:r>
              <a:rPr lang="zh-CN" altLang="en-US" sz="2800">
                <a:latin typeface="宋体" panose="02010600030101010101" pitchFamily="2" charset="-122"/>
                <a:ea typeface="宋体" panose="02010600030101010101" pitchFamily="2" charset="-122"/>
                <a:cs typeface="宋体" panose="02010600030101010101" pitchFamily="2" charset="-122"/>
              </a:rPr>
              <a:t>压线越密</a:t>
            </a:r>
            <a:r>
              <a:rPr lang="zh-CN" altLang="en-US" sz="2800" smtClean="0">
                <a:latin typeface="宋体" panose="02010600030101010101" pitchFamily="2" charset="-122"/>
                <a:ea typeface="宋体" panose="02010600030101010101" pitchFamily="2" charset="-122"/>
                <a:cs typeface="宋体" panose="02010600030101010101" pitchFamily="2" charset="-122"/>
              </a:rPr>
              <a:t>集，水</a:t>
            </a:r>
            <a:r>
              <a:rPr lang="zh-CN" altLang="en-US" sz="2800">
                <a:latin typeface="宋体" panose="02010600030101010101" pitchFamily="2" charset="-122"/>
                <a:ea typeface="宋体" panose="02010600030101010101" pitchFamily="2" charset="-122"/>
                <a:cs typeface="宋体" panose="02010600030101010101" pitchFamily="2" charset="-122"/>
              </a:rPr>
              <a:t>平气压梯度力越</a:t>
            </a:r>
            <a:r>
              <a:rPr lang="zh-CN" altLang="en-US" sz="2800" smtClean="0">
                <a:latin typeface="宋体" panose="02010600030101010101" pitchFamily="2" charset="-122"/>
                <a:ea typeface="宋体" panose="02010600030101010101" pitchFamily="2" charset="-122"/>
                <a:cs typeface="宋体" panose="02010600030101010101" pitchFamily="2" charset="-122"/>
              </a:rPr>
              <a:t>大，风</a:t>
            </a:r>
            <a:r>
              <a:rPr lang="zh-CN" altLang="en-US" sz="2800">
                <a:latin typeface="宋体" panose="02010600030101010101" pitchFamily="2" charset="-122"/>
                <a:ea typeface="宋体" panose="02010600030101010101" pitchFamily="2" charset="-122"/>
                <a:cs typeface="宋体" panose="02010600030101010101" pitchFamily="2" charset="-122"/>
              </a:rPr>
              <a:t>速越大。</a:t>
            </a: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2" name="文本框 31"/>
          <p:cNvSpPr txBox="1"/>
          <p:nvPr/>
        </p:nvSpPr>
        <p:spPr>
          <a:xfrm>
            <a:off x="836930" y="1555750"/>
            <a:ext cx="3945255" cy="548005"/>
          </a:xfrm>
          <a:prstGeom prst="rect">
            <a:avLst/>
          </a:prstGeom>
          <a:noFill/>
        </p:spPr>
        <p:txBody>
          <a:bodyPr wrap="square" rtlCol="0">
            <a:noAutofit/>
          </a:bodyPr>
          <a:lstStyle/>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a:p>
            <a:endParaRPr lang="zh-CN" altLang="en-US" sz="32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784860" y="536575"/>
            <a:ext cx="10624185" cy="1414780"/>
          </a:xfrm>
          <a:prstGeom prst="rect">
            <a:avLst/>
          </a:prstGeom>
          <a:noFill/>
        </p:spPr>
        <p:txBody>
          <a:bodyPr wrap="square" rtlCol="0">
            <a:spAutoFit/>
          </a:bodyPr>
          <a:lstStyle/>
          <a:p>
            <a:pPr algn="ctr"/>
            <a:r>
              <a:rPr lang="zh-CN" altLang="en-US" sz="3600" b="1">
                <a:gradFill>
                  <a:gsLst>
                    <a:gs pos="50000">
                      <a:schemeClr val="accent5"/>
                    </a:gs>
                    <a:gs pos="0">
                      <a:schemeClr val="accent5">
                        <a:lumMod val="25000"/>
                        <a:lumOff val="75000"/>
                      </a:schemeClr>
                    </a:gs>
                    <a:gs pos="100000">
                      <a:schemeClr val="accent5">
                        <a:lumMod val="85000"/>
                      </a:schemeClr>
                    </a:gs>
                  </a:gsLst>
                  <a:lin ang="5400000" scaled="1"/>
                </a:gradFill>
              </a:rPr>
              <a:t>三</a:t>
            </a:r>
            <a:r>
              <a:rPr lang="zh-CN" altLang="en-US" sz="3600" b="1">
                <a:gradFill>
                  <a:gsLst>
                    <a:gs pos="50000">
                      <a:schemeClr val="accent1"/>
                    </a:gs>
                    <a:gs pos="0">
                      <a:schemeClr val="accent1">
                        <a:lumMod val="25000"/>
                        <a:lumOff val="75000"/>
                      </a:schemeClr>
                    </a:gs>
                    <a:gs pos="100000">
                      <a:schemeClr val="accent1">
                        <a:lumMod val="85000"/>
                      </a:schemeClr>
                    </a:gs>
                  </a:gsLst>
                  <a:lin ang="5400000" scaled="1"/>
                </a:gradFill>
              </a:rPr>
              <a:t>、地球上的水</a:t>
            </a:r>
            <a:endParaRPr lang="en-US" altLang="zh-CN" sz="3600" b="1">
              <a:gradFill>
                <a:gsLst>
                  <a:gs pos="50000">
                    <a:schemeClr val="accent1"/>
                  </a:gs>
                  <a:gs pos="0">
                    <a:schemeClr val="accent1">
                      <a:lumMod val="25000"/>
                      <a:lumOff val="75000"/>
                    </a:schemeClr>
                  </a:gs>
                  <a:gs pos="100000">
                    <a:schemeClr val="accent1">
                      <a:lumMod val="85000"/>
                    </a:schemeClr>
                  </a:gs>
                </a:gsLst>
                <a:lin ang="5400000" scaled="1"/>
              </a:gradFill>
            </a:endParaRPr>
          </a:p>
          <a:p>
            <a:pPr algn="ctr"/>
            <a:endParaRPr lang="en-US" altLang="zh-CN" b="1">
              <a:gradFill>
                <a:gsLst>
                  <a:gs pos="50000">
                    <a:schemeClr val="accent1"/>
                  </a:gs>
                  <a:gs pos="0">
                    <a:schemeClr val="accent1">
                      <a:lumMod val="25000"/>
                      <a:lumOff val="75000"/>
                    </a:schemeClr>
                  </a:gs>
                  <a:gs pos="100000">
                    <a:schemeClr val="accent1">
                      <a:lumMod val="85000"/>
                    </a:schemeClr>
                  </a:gs>
                </a:gsLst>
                <a:lin ang="5400000" scaled="1"/>
              </a:gradFill>
            </a:endParaRPr>
          </a:p>
          <a:p>
            <a:pPr algn="ct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rPr>
              <a:t>第一节</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rPr>
              <a:t>水</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rPr>
              <a:t>循</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rPr>
              <a:t>环</a:t>
            </a:r>
          </a:p>
        </p:txBody>
      </p:sp>
      <p:sp>
        <p:nvSpPr>
          <p:cNvPr id="3" name="文本框 2"/>
          <p:cNvSpPr txBox="1"/>
          <p:nvPr/>
        </p:nvSpPr>
        <p:spPr>
          <a:xfrm>
            <a:off x="784225" y="2012950"/>
            <a:ext cx="10624820" cy="4615815"/>
          </a:xfrm>
          <a:prstGeom prst="rect">
            <a:avLst/>
          </a:prstGeom>
          <a:noFill/>
        </p:spPr>
        <p:txBody>
          <a:bodyPr wrap="square" rtlCol="0">
            <a:sp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知识梳理】</a:t>
            </a: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、水的行星</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全球约有</a:t>
            </a:r>
            <a:r>
              <a:rPr lang="en-US" altLang="zh-CN" sz="2800">
                <a:latin typeface="宋体" panose="02010600030101010101" pitchFamily="2" charset="-122"/>
                <a:ea typeface="宋体" panose="02010600030101010101" pitchFamily="2" charset="-122"/>
                <a:cs typeface="宋体" panose="02010600030101010101" pitchFamily="2" charset="-122"/>
              </a:rPr>
              <a:t>71%</a:t>
            </a:r>
            <a:r>
              <a:rPr lang="zh-CN" altLang="en-US" sz="2800">
                <a:latin typeface="宋体" panose="02010600030101010101" pitchFamily="2" charset="-122"/>
                <a:ea typeface="宋体" panose="02010600030101010101" pitchFamily="2" charset="-122"/>
                <a:cs typeface="宋体" panose="02010600030101010101" pitchFamily="2" charset="-122"/>
              </a:rPr>
              <a:t>的表面覆盖着</a:t>
            </a:r>
            <a:r>
              <a:rPr lang="zh-CN" altLang="en-US" sz="2800" smtClean="0">
                <a:latin typeface="宋体" panose="02010600030101010101" pitchFamily="2" charset="-122"/>
                <a:ea typeface="宋体" panose="02010600030101010101" pitchFamily="2" charset="-122"/>
                <a:cs typeface="宋体" panose="02010600030101010101" pitchFamily="2" charset="-122"/>
              </a:rPr>
              <a:t>水，分</a:t>
            </a:r>
            <a:r>
              <a:rPr lang="zh-CN" altLang="en-US" sz="2800">
                <a:latin typeface="宋体" panose="02010600030101010101" pitchFamily="2" charset="-122"/>
                <a:ea typeface="宋体" panose="02010600030101010101" pitchFamily="2" charset="-122"/>
                <a:cs typeface="宋体" panose="02010600030101010101" pitchFamily="2" charset="-122"/>
              </a:rPr>
              <a:t>布于海洋、陆地和大气中。</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海洋水约占全球水储量的</a:t>
            </a:r>
            <a:r>
              <a:rPr lang="en-US" altLang="zh-CN" sz="2800">
                <a:latin typeface="宋体" panose="02010600030101010101" pitchFamily="2" charset="-122"/>
                <a:ea typeface="宋体" panose="02010600030101010101" pitchFamily="2" charset="-122"/>
                <a:cs typeface="宋体" panose="02010600030101010101" pitchFamily="2" charset="-122"/>
              </a:rPr>
              <a:t>97</a:t>
            </a:r>
            <a:r>
              <a:rPr lang="en-US" altLang="zh-CN" sz="2800" smtClean="0">
                <a:latin typeface="宋体" panose="02010600030101010101" pitchFamily="2" charset="-122"/>
                <a:ea typeface="宋体" panose="02010600030101010101" pitchFamily="2" charset="-122"/>
                <a:cs typeface="宋体" panose="02010600030101010101" pitchFamily="2" charset="-122"/>
              </a:rPr>
              <a:t>%</a:t>
            </a:r>
            <a:r>
              <a:rPr lang="zh-CN" altLang="en-US" sz="2800" smtClean="0">
                <a:latin typeface="宋体" panose="02010600030101010101" pitchFamily="2" charset="-122"/>
                <a:ea typeface="宋体" panose="02010600030101010101" pitchFamily="2" charset="-122"/>
                <a:cs typeface="宋体" panose="02010600030101010101" pitchFamily="2" charset="-122"/>
              </a:rPr>
              <a:t>，陆</a:t>
            </a:r>
            <a:r>
              <a:rPr lang="zh-CN" altLang="en-US" sz="2800">
                <a:latin typeface="宋体" panose="02010600030101010101" pitchFamily="2" charset="-122"/>
                <a:ea typeface="宋体" panose="02010600030101010101" pitchFamily="2" charset="-122"/>
                <a:cs typeface="宋体" panose="02010600030101010101" pitchFamily="2" charset="-122"/>
              </a:rPr>
              <a:t>地上的各种水体水量还不足全球水储量的</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目前人类利用较多的淡水资</a:t>
            </a:r>
            <a:r>
              <a:rPr lang="zh-CN" altLang="en-US" sz="2800" smtClean="0">
                <a:latin typeface="宋体" panose="02010600030101010101" pitchFamily="2" charset="-122"/>
                <a:ea typeface="宋体" panose="02010600030101010101" pitchFamily="2" charset="-122"/>
                <a:cs typeface="宋体" panose="02010600030101010101" pitchFamily="2" charset="-122"/>
              </a:rPr>
              <a:t>源，主</a:t>
            </a:r>
            <a:r>
              <a:rPr lang="zh-CN" altLang="en-US" sz="2800">
                <a:latin typeface="宋体" panose="02010600030101010101" pitchFamily="2" charset="-122"/>
                <a:ea typeface="宋体" panose="02010600030101010101" pitchFamily="2" charset="-122"/>
                <a:cs typeface="宋体" panose="02010600030101010101" pitchFamily="2" charset="-122"/>
              </a:rPr>
              <a:t>要是河水、淡水湖泊水以及浅层地下</a:t>
            </a:r>
            <a:r>
              <a:rPr lang="zh-CN" altLang="en-US" sz="2800" smtClean="0">
                <a:latin typeface="宋体" panose="02010600030101010101" pitchFamily="2" charset="-122"/>
                <a:ea typeface="宋体" panose="02010600030101010101" pitchFamily="2" charset="-122"/>
                <a:cs typeface="宋体" panose="02010600030101010101" pitchFamily="2" charset="-122"/>
              </a:rPr>
              <a:t>水，水</a:t>
            </a:r>
            <a:r>
              <a:rPr lang="zh-CN" altLang="en-US" sz="2800">
                <a:latin typeface="宋体" panose="02010600030101010101" pitchFamily="2" charset="-122"/>
                <a:ea typeface="宋体" panose="02010600030101010101" pitchFamily="2" charset="-122"/>
                <a:cs typeface="宋体" panose="02010600030101010101" pitchFamily="2" charset="-122"/>
              </a:rPr>
              <a:t>量约占全球淡水储量的</a:t>
            </a:r>
            <a:r>
              <a:rPr lang="en-US" altLang="zh-CN" sz="2800">
                <a:latin typeface="宋体" panose="02010600030101010101" pitchFamily="2" charset="-122"/>
                <a:ea typeface="宋体" panose="02010600030101010101" pitchFamily="2" charset="-122"/>
                <a:cs typeface="宋体" panose="02010600030101010101" pitchFamily="2" charset="-122"/>
              </a:rPr>
              <a:t>0.3%</a:t>
            </a:r>
            <a:r>
              <a:rPr lang="zh-CN" altLang="en-US" sz="2800">
                <a:latin typeface="宋体" panose="02010600030101010101" pitchFamily="2" charset="-122"/>
                <a:ea typeface="宋体" panose="02010600030101010101" pitchFamily="2" charset="-122"/>
                <a:cs typeface="宋体" panose="02010600030101010101" pitchFamily="2" charset="-122"/>
              </a:rPr>
              <a:t>。</a:t>
            </a:r>
          </a:p>
        </p:txBody>
      </p:sp>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 name="文本框 3"/>
          <p:cNvSpPr txBox="1"/>
          <p:nvPr/>
        </p:nvSpPr>
        <p:spPr>
          <a:xfrm>
            <a:off x="784860" y="656590"/>
            <a:ext cx="10597515" cy="418973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二、水循环</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水循环的主要环</a:t>
            </a:r>
            <a:r>
              <a:rPr lang="zh-CN" altLang="en-US" sz="2800" smtClean="0">
                <a:latin typeface="宋体" panose="02010600030101010101" pitchFamily="2" charset="-122"/>
                <a:ea typeface="宋体" panose="02010600030101010101" pitchFamily="2" charset="-122"/>
                <a:cs typeface="宋体" panose="02010600030101010101" pitchFamily="2" charset="-122"/>
              </a:rPr>
              <a:t>节：蒸发（蒸腾）、</a:t>
            </a:r>
            <a:r>
              <a:rPr lang="zh-CN" altLang="en-US" sz="2800">
                <a:latin typeface="宋体" panose="02010600030101010101" pitchFamily="2" charset="-122"/>
                <a:ea typeface="宋体" panose="02010600030101010101" pitchFamily="2" charset="-122"/>
                <a:cs typeface="宋体" panose="02010600030101010101" pitchFamily="2" charset="-122"/>
              </a:rPr>
              <a:t>水汽输送、降水、地表径流、下渗、地下径流。</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水循环的领域和类型</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）海</a:t>
            </a:r>
            <a:r>
              <a:rPr lang="zh-CN" altLang="en-US" sz="2800">
                <a:latin typeface="宋体" panose="02010600030101010101" pitchFamily="2" charset="-122"/>
                <a:ea typeface="宋体" panose="02010600030101010101" pitchFamily="2" charset="-122"/>
                <a:cs typeface="宋体" panose="02010600030101010101" pitchFamily="2" charset="-122"/>
              </a:rPr>
              <a:t>陆间循</a:t>
            </a:r>
            <a:r>
              <a:rPr lang="zh-CN" altLang="en-US" sz="2800" smtClean="0">
                <a:latin typeface="宋体" panose="02010600030101010101" pitchFamily="2" charset="-122"/>
                <a:ea typeface="宋体" panose="02010600030101010101" pitchFamily="2" charset="-122"/>
                <a:cs typeface="宋体" panose="02010600030101010101" pitchFamily="2" charset="-122"/>
              </a:rPr>
              <a:t>环：使</a:t>
            </a:r>
            <a:r>
              <a:rPr lang="zh-CN" altLang="en-US" sz="2800">
                <a:latin typeface="宋体" panose="02010600030101010101" pitchFamily="2" charset="-122"/>
                <a:ea typeface="宋体" panose="02010600030101010101" pitchFamily="2" charset="-122"/>
                <a:cs typeface="宋体" panose="02010600030101010101" pitchFamily="2" charset="-122"/>
              </a:rPr>
              <a:t>陆地水得到持续补</a:t>
            </a:r>
            <a:r>
              <a:rPr lang="zh-CN" altLang="en-US" sz="2800" smtClean="0">
                <a:latin typeface="宋体" panose="02010600030101010101" pitchFamily="2" charset="-122"/>
                <a:ea typeface="宋体" panose="02010600030101010101" pitchFamily="2" charset="-122"/>
                <a:cs typeface="宋体" panose="02010600030101010101" pitchFamily="2" charset="-122"/>
              </a:rPr>
              <a:t>充，水</a:t>
            </a:r>
            <a:r>
              <a:rPr lang="zh-CN" altLang="en-US" sz="2800">
                <a:latin typeface="宋体" panose="02010600030101010101" pitchFamily="2" charset="-122"/>
                <a:ea typeface="宋体" panose="02010600030101010101" pitchFamily="2" charset="-122"/>
                <a:cs typeface="宋体" panose="02010600030101010101" pitchFamily="2" charset="-122"/>
              </a:rPr>
              <a:t>资源得以再生。</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）陆</a:t>
            </a:r>
            <a:r>
              <a:rPr lang="zh-CN" altLang="en-US" sz="2800">
                <a:latin typeface="宋体" panose="02010600030101010101" pitchFamily="2" charset="-122"/>
                <a:ea typeface="宋体" panose="02010600030101010101" pitchFamily="2" charset="-122"/>
                <a:cs typeface="宋体" panose="02010600030101010101" pitchFamily="2" charset="-122"/>
              </a:rPr>
              <a:t>地内循</a:t>
            </a:r>
            <a:r>
              <a:rPr lang="zh-CN" altLang="en-US" sz="2800" smtClean="0">
                <a:latin typeface="宋体" panose="02010600030101010101" pitchFamily="2" charset="-122"/>
                <a:ea typeface="宋体" panose="02010600030101010101" pitchFamily="2" charset="-122"/>
                <a:cs typeface="宋体" panose="02010600030101010101" pitchFamily="2" charset="-122"/>
              </a:rPr>
              <a:t>环：对</a:t>
            </a:r>
            <a:r>
              <a:rPr lang="zh-CN" altLang="en-US" sz="2800">
                <a:latin typeface="宋体" panose="02010600030101010101" pitchFamily="2" charset="-122"/>
                <a:ea typeface="宋体" panose="02010600030101010101" pitchFamily="2" charset="-122"/>
                <a:cs typeface="宋体" panose="02010600030101010101" pitchFamily="2" charset="-122"/>
              </a:rPr>
              <a:t>陆地水资源补充量很少。</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）海</a:t>
            </a:r>
            <a:r>
              <a:rPr lang="zh-CN" altLang="en-US" sz="2800">
                <a:latin typeface="宋体" panose="02010600030101010101" pitchFamily="2" charset="-122"/>
                <a:ea typeface="宋体" panose="02010600030101010101" pitchFamily="2" charset="-122"/>
                <a:cs typeface="宋体" panose="02010600030101010101" pitchFamily="2" charset="-122"/>
              </a:rPr>
              <a:t>上内循</a:t>
            </a:r>
            <a:r>
              <a:rPr lang="zh-CN" altLang="en-US" sz="2800" smtClean="0">
                <a:latin typeface="宋体" panose="02010600030101010101" pitchFamily="2" charset="-122"/>
                <a:ea typeface="宋体" panose="02010600030101010101" pitchFamily="2" charset="-122"/>
                <a:cs typeface="宋体" panose="02010600030101010101" pitchFamily="2" charset="-122"/>
              </a:rPr>
              <a:t>环：对</a:t>
            </a:r>
            <a:r>
              <a:rPr lang="zh-CN" altLang="en-US" sz="2800">
                <a:latin typeface="宋体" panose="02010600030101010101" pitchFamily="2" charset="-122"/>
                <a:ea typeface="宋体" panose="02010600030101010101" pitchFamily="2" charset="-122"/>
                <a:cs typeface="宋体" panose="02010600030101010101" pitchFamily="2" charset="-122"/>
              </a:rPr>
              <a:t>陆地水资源没有补充作用。</a:t>
            </a:r>
          </a:p>
        </p:txBody>
      </p:sp>
    </p:spTree>
  </p:cSld>
  <p:clrMapOvr>
    <a:masterClrMapping/>
  </p:clrMapOvr>
  <p:transition spd="med">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549910"/>
            <a:ext cx="10575925" cy="4497070"/>
          </a:xfrm>
          <a:prstGeom prst="rect">
            <a:avLst/>
          </a:prstGeom>
          <a:noFill/>
        </p:spPr>
        <p:txBody>
          <a:bodyPr wrap="square" rtlCol="0" anchor="t">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sym typeface="+mn-ea"/>
              </a:rPr>
              <a:t>三、水循环的意义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algn="just"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实现了四大圈层的有机联</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系，促</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进了地球上各种水体的更</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新，维</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持了全球水的动态平衡。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水循环深入大气系统内</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部，深</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刻地影响着全球气候的变化。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水循环使地表物质被侵蚀、搬运和堆</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积，地</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貌得到发育、演化。</a:t>
            </a:r>
          </a:p>
        </p:txBody>
      </p:sp>
    </p:spTree>
  </p:cSld>
  <p:clrMapOvr>
    <a:masterClrMapping/>
  </p:clrMapOvr>
  <p:transition spd="med">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5495" y="753110"/>
            <a:ext cx="10657840" cy="459930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四、洪涝灾害防治</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概</a:t>
            </a:r>
            <a:r>
              <a:rPr lang="zh-CN" altLang="en-US" sz="2800" smtClean="0">
                <a:latin typeface="宋体" panose="02010600030101010101" pitchFamily="2" charset="-122"/>
                <a:ea typeface="宋体" panose="02010600030101010101" pitchFamily="2" charset="-122"/>
                <a:cs typeface="宋体" panose="02010600030101010101" pitchFamily="2" charset="-122"/>
              </a:rPr>
              <a:t>念（洪</a:t>
            </a:r>
            <a:r>
              <a:rPr lang="zh-CN" altLang="en-US" sz="2800">
                <a:latin typeface="宋体" panose="02010600030101010101" pitchFamily="2" charset="-122"/>
                <a:ea typeface="宋体" panose="02010600030101010101" pitchFamily="2" charset="-122"/>
                <a:cs typeface="宋体" panose="02010600030101010101" pitchFamily="2" charset="-122"/>
              </a:rPr>
              <a:t>涝灾害包括洪水灾害和雨涝灾</a:t>
            </a:r>
            <a:r>
              <a:rPr lang="zh-CN" altLang="en-US" sz="2800" smtClean="0">
                <a:latin typeface="宋体" panose="02010600030101010101" pitchFamily="2" charset="-122"/>
                <a:ea typeface="宋体" panose="02010600030101010101" pitchFamily="2" charset="-122"/>
                <a:cs typeface="宋体" panose="02010600030101010101" pitchFamily="2" charset="-122"/>
              </a:rPr>
              <a:t>害）</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）洪</a:t>
            </a:r>
            <a:r>
              <a:rPr lang="zh-CN" altLang="en-US" sz="2800">
                <a:latin typeface="宋体" panose="02010600030101010101" pitchFamily="2" charset="-122"/>
                <a:ea typeface="宋体" panose="02010600030101010101" pitchFamily="2" charset="-122"/>
                <a:cs typeface="宋体" panose="02010600030101010101" pitchFamily="2" charset="-122"/>
              </a:rPr>
              <a:t>水灾</a:t>
            </a:r>
            <a:r>
              <a:rPr lang="zh-CN" altLang="en-US" sz="2800" smtClean="0">
                <a:latin typeface="宋体" panose="02010600030101010101" pitchFamily="2" charset="-122"/>
                <a:ea typeface="宋体" panose="02010600030101010101" pitchFamily="2" charset="-122"/>
                <a:cs typeface="宋体" panose="02010600030101010101" pitchFamily="2" charset="-122"/>
              </a:rPr>
              <a:t>害：是</a:t>
            </a:r>
            <a:r>
              <a:rPr lang="zh-CN" altLang="en-US" sz="2800">
                <a:latin typeface="宋体" panose="02010600030101010101" pitchFamily="2" charset="-122"/>
                <a:ea typeface="宋体" panose="02010600030101010101" pitchFamily="2" charset="-122"/>
                <a:cs typeface="宋体" panose="02010600030101010101" pitchFamily="2" charset="-122"/>
              </a:rPr>
              <a:t>指由于暴雨或冰雪融化以及水利工程失事等引起的江河湖泊水量迅猛增</a:t>
            </a:r>
            <a:r>
              <a:rPr lang="zh-CN" altLang="en-US" sz="2800" smtClean="0">
                <a:latin typeface="宋体" panose="02010600030101010101" pitchFamily="2" charset="-122"/>
                <a:ea typeface="宋体" panose="02010600030101010101" pitchFamily="2" charset="-122"/>
                <a:cs typeface="宋体" panose="02010600030101010101" pitchFamily="2" charset="-122"/>
              </a:rPr>
              <a:t>加，水</a:t>
            </a:r>
            <a:r>
              <a:rPr lang="zh-CN" altLang="en-US" sz="2800">
                <a:latin typeface="宋体" panose="02010600030101010101" pitchFamily="2" charset="-122"/>
                <a:ea typeface="宋体" panose="02010600030101010101" pitchFamily="2" charset="-122"/>
                <a:cs typeface="宋体" panose="02010600030101010101" pitchFamily="2" charset="-122"/>
              </a:rPr>
              <a:t>位急剧上</a:t>
            </a:r>
            <a:r>
              <a:rPr lang="zh-CN" altLang="en-US" sz="2800" smtClean="0">
                <a:latin typeface="宋体" panose="02010600030101010101" pitchFamily="2" charset="-122"/>
                <a:ea typeface="宋体" panose="02010600030101010101" pitchFamily="2" charset="-122"/>
                <a:cs typeface="宋体" panose="02010600030101010101" pitchFamily="2" charset="-122"/>
              </a:rPr>
              <a:t>涨，水</a:t>
            </a:r>
            <a:r>
              <a:rPr lang="zh-CN" altLang="en-US" sz="2800">
                <a:latin typeface="宋体" panose="02010600030101010101" pitchFamily="2" charset="-122"/>
                <a:ea typeface="宋体" panose="02010600030101010101" pitchFamily="2" charset="-122"/>
                <a:cs typeface="宋体" panose="02010600030101010101" pitchFamily="2" charset="-122"/>
              </a:rPr>
              <a:t>流冲出天然水道或人工堤坝所造成的灾害。</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）雨</a:t>
            </a:r>
            <a:r>
              <a:rPr lang="zh-CN" altLang="en-US" sz="2800">
                <a:latin typeface="宋体" panose="02010600030101010101" pitchFamily="2" charset="-122"/>
                <a:ea typeface="宋体" panose="02010600030101010101" pitchFamily="2" charset="-122"/>
                <a:cs typeface="宋体" panose="02010600030101010101" pitchFamily="2" charset="-122"/>
              </a:rPr>
              <a:t>涝灾</a:t>
            </a:r>
            <a:r>
              <a:rPr lang="zh-CN" altLang="en-US" sz="2800" smtClean="0">
                <a:latin typeface="宋体" panose="02010600030101010101" pitchFamily="2" charset="-122"/>
                <a:ea typeface="宋体" panose="02010600030101010101" pitchFamily="2" charset="-122"/>
                <a:cs typeface="宋体" panose="02010600030101010101" pitchFamily="2" charset="-122"/>
              </a:rPr>
              <a:t>害：是</a:t>
            </a:r>
            <a:r>
              <a:rPr lang="zh-CN" altLang="en-US" sz="2800">
                <a:latin typeface="宋体" panose="02010600030101010101" pitchFamily="2" charset="-122"/>
                <a:ea typeface="宋体" panose="02010600030101010101" pitchFamily="2" charset="-122"/>
                <a:cs typeface="宋体" panose="02010600030101010101" pitchFamily="2" charset="-122"/>
              </a:rPr>
              <a:t>指由于大雨、暴雨或持续降雨等使低洼地区积水、淹没的现象。</a:t>
            </a:r>
          </a:p>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 name="文本框 2"/>
          <p:cNvSpPr txBox="1"/>
          <p:nvPr/>
        </p:nvSpPr>
        <p:spPr>
          <a:xfrm>
            <a:off x="785495" y="753110"/>
            <a:ext cx="10716260" cy="2835275"/>
          </a:xfrm>
          <a:prstGeom prst="rect">
            <a:avLst/>
          </a:prstGeom>
          <a:noFill/>
        </p:spPr>
        <p:txBody>
          <a:bodyPr wrap="square" rtlCol="0">
            <a:noAutofit/>
          </a:bodyPr>
          <a:lstStyle/>
          <a:p>
            <a:pPr indent="711200" algn="just"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防</a:t>
            </a:r>
            <a:r>
              <a:rPr lang="zh-CN" altLang="en-US" sz="2800" smtClean="0">
                <a:latin typeface="宋体" panose="02010600030101010101" pitchFamily="2" charset="-122"/>
                <a:ea typeface="宋体" panose="02010600030101010101" pitchFamily="2" charset="-122"/>
                <a:cs typeface="宋体" panose="02010600030101010101" pitchFamily="2" charset="-122"/>
              </a:rPr>
              <a:t>御：利</a:t>
            </a:r>
            <a:r>
              <a:rPr lang="zh-CN" altLang="en-US" sz="2800">
                <a:latin typeface="宋体" panose="02010600030101010101" pitchFamily="2" charset="-122"/>
                <a:ea typeface="宋体" panose="02010600030101010101" pitchFamily="2" charset="-122"/>
                <a:cs typeface="宋体" panose="02010600030101010101" pitchFamily="2" charset="-122"/>
              </a:rPr>
              <a:t>用气象卫星对强降雨天气、水情进行监</a:t>
            </a:r>
            <a:r>
              <a:rPr lang="zh-CN" altLang="en-US" sz="2800" smtClean="0">
                <a:latin typeface="宋体" panose="02010600030101010101" pitchFamily="2" charset="-122"/>
                <a:ea typeface="宋体" panose="02010600030101010101" pitchFamily="2" charset="-122"/>
                <a:cs typeface="宋体" panose="02010600030101010101" pitchFamily="2" charset="-122"/>
              </a:rPr>
              <a:t>测，能</a:t>
            </a:r>
            <a:r>
              <a:rPr lang="zh-CN" altLang="en-US" sz="2800">
                <a:latin typeface="宋体" panose="02010600030101010101" pitchFamily="2" charset="-122"/>
                <a:ea typeface="宋体" panose="02010600030101010101" pitchFamily="2" charset="-122"/>
                <a:cs typeface="宋体" panose="02010600030101010101" pitchFamily="2" charset="-122"/>
              </a:rPr>
              <a:t>够有效防御洪涝灾害。提高强降雨预报的准确</a:t>
            </a:r>
            <a:r>
              <a:rPr lang="zh-CN" altLang="en-US" sz="2800" smtClean="0">
                <a:latin typeface="宋体" panose="02010600030101010101" pitchFamily="2" charset="-122"/>
                <a:ea typeface="宋体" panose="02010600030101010101" pitchFamily="2" charset="-122"/>
                <a:cs typeface="宋体" panose="02010600030101010101" pitchFamily="2" charset="-122"/>
              </a:rPr>
              <a:t>率，可</a:t>
            </a:r>
            <a:r>
              <a:rPr lang="zh-CN" altLang="en-US" sz="2800">
                <a:latin typeface="宋体" panose="02010600030101010101" pitchFamily="2" charset="-122"/>
                <a:ea typeface="宋体" panose="02010600030101010101" pitchFamily="2" charset="-122"/>
                <a:cs typeface="宋体" panose="02010600030101010101" pitchFamily="2" charset="-122"/>
              </a:rPr>
              <a:t>以减轻洪涝灾害的损失。防御措</a:t>
            </a:r>
            <a:r>
              <a:rPr lang="zh-CN" altLang="en-US" sz="2800" smtClean="0">
                <a:latin typeface="宋体" panose="02010600030101010101" pitchFamily="2" charset="-122"/>
                <a:ea typeface="宋体" panose="02010600030101010101" pitchFamily="2" charset="-122"/>
                <a:cs typeface="宋体" panose="02010600030101010101" pitchFamily="2" charset="-122"/>
              </a:rPr>
              <a:t>施：需</a:t>
            </a:r>
            <a:r>
              <a:rPr lang="zh-CN" altLang="en-US" sz="2800">
                <a:latin typeface="宋体" panose="02010600030101010101" pitchFamily="2" charset="-122"/>
                <a:ea typeface="宋体" panose="02010600030101010101" pitchFamily="2" charset="-122"/>
                <a:cs typeface="宋体" panose="02010600030101010101" pitchFamily="2" charset="-122"/>
              </a:rPr>
              <a:t>要工程措施与非工程措施相结合。</a:t>
            </a:r>
          </a:p>
          <a:p>
            <a:pPr indent="711200" fontAlgn="auto">
              <a:lnSpc>
                <a:spcPct val="150000"/>
              </a:lnSpc>
              <a:extLst>
                <a:ext uri="{35155182-B16C-46BC-9424-99874614C6A1}">
                  <wpsdc:indentchars xmlns:wpsdc="http://www.wps.cn/officeDocument/2017/drawingmlCustomData" xmlns="" val="200" checksum="3773799597"/>
                </a:ext>
              </a:extLs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784225" y="646430"/>
            <a:ext cx="10617835" cy="2907665"/>
          </a:xfrm>
          <a:prstGeom prst="rect">
            <a:avLst/>
          </a:prstGeom>
          <a:noFill/>
        </p:spPr>
        <p:txBody>
          <a:bodyPr wrap="square" rtlCol="0">
            <a:noAutofit/>
          </a:bodyPr>
          <a:lstStyle/>
          <a:p>
            <a:pPr algn="ctr"/>
            <a:r>
              <a:rPr lang="zh-CN" altLang="en-US" sz="3600">
                <a:solidFill>
                  <a:schemeClr val="accent1">
                    <a:lumMod val="75000"/>
                  </a:schemeClr>
                </a:solidFill>
              </a:rPr>
              <a:t>第二节</a:t>
            </a:r>
            <a:r>
              <a:rPr lang="en-US" altLang="zh-CN" sz="3600">
                <a:solidFill>
                  <a:schemeClr val="accent1">
                    <a:lumMod val="75000"/>
                  </a:schemeClr>
                </a:solidFill>
              </a:rPr>
              <a:t>   </a:t>
            </a:r>
            <a:r>
              <a:rPr lang="zh-CN" altLang="en-US" sz="3600">
                <a:solidFill>
                  <a:schemeClr val="accent1">
                    <a:lumMod val="75000"/>
                  </a:schemeClr>
                </a:solidFill>
              </a:rPr>
              <a:t>海水的性质</a:t>
            </a:r>
          </a:p>
          <a:p>
            <a:endParaRPr lang="en-US" altLang="zh-CN" sz="2800">
              <a:solidFill>
                <a:schemeClr val="accent1">
                  <a:lumMod val="75000"/>
                </a:schemeClr>
              </a:solidFill>
            </a:endParaRPr>
          </a:p>
          <a:p>
            <a:r>
              <a:rPr lang="zh-CN" altLang="en-US" sz="2800">
                <a:solidFill>
                  <a:schemeClr val="accent1">
                    <a:lumMod val="75000"/>
                  </a:schemeClr>
                </a:solidFill>
              </a:rPr>
              <a:t>【</a:t>
            </a:r>
            <a:r>
              <a:rPr lang="en-US" altLang="zh-CN" sz="2800">
                <a:solidFill>
                  <a:schemeClr val="accent1">
                    <a:lumMod val="75000"/>
                  </a:schemeClr>
                </a:solidFill>
              </a:rPr>
              <a:t> </a:t>
            </a:r>
            <a:r>
              <a:rPr lang="zh-CN" altLang="en-US" sz="2800">
                <a:solidFill>
                  <a:schemeClr val="accent1">
                    <a:lumMod val="75000"/>
                  </a:schemeClr>
                </a:solidFill>
              </a:rPr>
              <a:t>知识梳理</a:t>
            </a:r>
            <a:r>
              <a:rPr lang="en-US" altLang="zh-CN" sz="2800">
                <a:solidFill>
                  <a:schemeClr val="accent1">
                    <a:lumMod val="75000"/>
                  </a:schemeClr>
                </a:solidFill>
              </a:rPr>
              <a:t> </a:t>
            </a:r>
            <a:r>
              <a:rPr lang="zh-CN" altLang="en-US" sz="2800">
                <a:solidFill>
                  <a:schemeClr val="accent1">
                    <a:lumMod val="75000"/>
                  </a:schemeClr>
                </a:solidFill>
              </a:rPr>
              <a:t>】</a:t>
            </a:r>
            <a:endParaRPr lang="en-US" altLang="zh-CN" sz="2800">
              <a:solidFill>
                <a:schemeClr val="accent1">
                  <a:lumMod val="75000"/>
                </a:schemeClr>
              </a:solidFill>
            </a:endParaRPr>
          </a:p>
          <a:p>
            <a:pPr indent="0" fontAlgn="auto">
              <a:lnSpc>
                <a:spcPct val="150000"/>
              </a:lnSpc>
            </a:pPr>
            <a:r>
              <a:rPr lang="zh-CN" altLang="en-US" sz="2800">
                <a:solidFill>
                  <a:schemeClr val="accent1">
                    <a:lumMod val="75000"/>
                  </a:schemeClr>
                </a:solidFill>
              </a:rPr>
              <a:t>一、海水温度</a:t>
            </a:r>
          </a:p>
          <a:p>
            <a:pPr indent="0" fontAlgn="auto">
              <a:lnSpc>
                <a:spcPct val="150000"/>
              </a:lnSpc>
            </a:pPr>
            <a:r>
              <a:rPr lang="en-US" altLang="zh-CN" sz="2800">
                <a:solidFill>
                  <a:schemeClr val="accent1">
                    <a:lumMod val="75000"/>
                  </a:schemeClr>
                </a:solidFill>
              </a:rPr>
              <a:t>1. </a:t>
            </a:r>
            <a:r>
              <a:rPr lang="zh-CN" altLang="en-US" sz="2800">
                <a:solidFill>
                  <a:schemeClr val="accent1">
                    <a:lumMod val="75000"/>
                  </a:schemeClr>
                </a:solidFill>
              </a:rPr>
              <a:t>海水温度的分布规律及影响因素</a:t>
            </a:r>
          </a:p>
        </p:txBody>
      </p:sp>
      <p:pic>
        <p:nvPicPr>
          <p:cNvPr id="7" name="图片 6"/>
          <p:cNvPicPr>
            <a:picLocks noChangeAspect="1"/>
          </p:cNvPicPr>
          <p:nvPr/>
        </p:nvPicPr>
        <p:blipFill>
          <a:blip r:embed="rId3"/>
          <a:stretch>
            <a:fillRect/>
          </a:stretch>
        </p:blipFill>
        <p:spPr>
          <a:xfrm>
            <a:off x="862755" y="3400105"/>
            <a:ext cx="10153650" cy="3076575"/>
          </a:xfrm>
          <a:prstGeom prst="rect">
            <a:avLst/>
          </a:prstGeom>
        </p:spPr>
      </p:pic>
    </p:spTree>
  </p:cSld>
  <p:clrMapOvr>
    <a:masterClrMapping/>
  </p:clrMapOvr>
  <p:transition spd="med">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225" y="673100"/>
            <a:ext cx="10648315" cy="361632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2.</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海水温度对地理环境的影响</a:t>
            </a:r>
            <a:endPar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海水能够调节大气温</a:t>
            </a:r>
            <a:r>
              <a:rPr lang="zh-CN" altLang="en-US" sz="2800" smtClean="0">
                <a:latin typeface="宋体" panose="02010600030101010101" pitchFamily="2" charset="-122"/>
                <a:ea typeface="宋体" panose="02010600030101010101" pitchFamily="2" charset="-122"/>
                <a:cs typeface="宋体" panose="02010600030101010101" pitchFamily="2" charset="-122"/>
              </a:rPr>
              <a:t>度，会</a:t>
            </a:r>
            <a:r>
              <a:rPr lang="zh-CN" altLang="en-US" sz="2800">
                <a:latin typeface="宋体" panose="02010600030101010101" pitchFamily="2" charset="-122"/>
                <a:ea typeface="宋体" panose="02010600030101010101" pitchFamily="2" charset="-122"/>
                <a:cs typeface="宋体" panose="02010600030101010101" pitchFamily="2" charset="-122"/>
              </a:rPr>
              <a:t>使沿海地区夏季升温和冬季降温变缓。海水温度的变化也可能带来负面影</a:t>
            </a:r>
            <a:r>
              <a:rPr lang="zh-CN" altLang="en-US" sz="2800" smtClean="0">
                <a:latin typeface="宋体" panose="02010600030101010101" pitchFamily="2" charset="-122"/>
                <a:ea typeface="宋体" panose="02010600030101010101" pitchFamily="2" charset="-122"/>
                <a:cs typeface="宋体" panose="02010600030101010101" pitchFamily="2" charset="-122"/>
              </a:rPr>
              <a:t>响，其中，全</a:t>
            </a:r>
            <a:r>
              <a:rPr lang="zh-CN" altLang="en-US" sz="2800">
                <a:latin typeface="宋体" panose="02010600030101010101" pitchFamily="2" charset="-122"/>
                <a:ea typeface="宋体" panose="02010600030101010101" pitchFamily="2" charset="-122"/>
                <a:cs typeface="宋体" panose="02010600030101010101" pitchFamily="2" charset="-122"/>
              </a:rPr>
              <a:t>球范围内海水温度明显升</a:t>
            </a:r>
            <a:r>
              <a:rPr lang="zh-CN" altLang="en-US" sz="2800" smtClean="0">
                <a:latin typeface="宋体" panose="02010600030101010101" pitchFamily="2" charset="-122"/>
                <a:ea typeface="宋体" panose="02010600030101010101" pitchFamily="2" charset="-122"/>
                <a:cs typeface="宋体" panose="02010600030101010101" pitchFamily="2" charset="-122"/>
              </a:rPr>
              <a:t>高，会</a:t>
            </a:r>
            <a:r>
              <a:rPr lang="zh-CN" altLang="en-US" sz="2800">
                <a:latin typeface="宋体" panose="02010600030101010101" pitchFamily="2" charset="-122"/>
                <a:ea typeface="宋体" panose="02010600030101010101" pitchFamily="2" charset="-122"/>
                <a:cs typeface="宋体" panose="02010600030101010101" pitchFamily="2" charset="-122"/>
              </a:rPr>
              <a:t>致使浮游生物数量显著下</a:t>
            </a:r>
            <a:r>
              <a:rPr lang="zh-CN" altLang="en-US" sz="2800" smtClean="0">
                <a:latin typeface="宋体" panose="02010600030101010101" pitchFamily="2" charset="-122"/>
                <a:ea typeface="宋体" panose="02010600030101010101" pitchFamily="2" charset="-122"/>
                <a:cs typeface="宋体" panose="02010600030101010101" pitchFamily="2" charset="-122"/>
              </a:rPr>
              <a:t>降，直</a:t>
            </a:r>
            <a:r>
              <a:rPr lang="zh-CN" altLang="en-US" sz="2800">
                <a:latin typeface="宋体" panose="02010600030101010101" pitchFamily="2" charset="-122"/>
                <a:ea typeface="宋体" panose="02010600030101010101" pitchFamily="2" charset="-122"/>
                <a:cs typeface="宋体" panose="02010600030101010101" pitchFamily="2" charset="-122"/>
              </a:rPr>
              <a:t>接影响到鱼类、海鸟、海兽的食物供</a:t>
            </a:r>
            <a:r>
              <a:rPr lang="zh-CN" altLang="en-US" sz="2800" smtClean="0">
                <a:latin typeface="宋体" panose="02010600030101010101" pitchFamily="2" charset="-122"/>
                <a:ea typeface="宋体" panose="02010600030101010101" pitchFamily="2" charset="-122"/>
                <a:cs typeface="宋体" panose="02010600030101010101" pitchFamily="2" charset="-122"/>
              </a:rPr>
              <a:t>应，甚</a:t>
            </a:r>
            <a:r>
              <a:rPr lang="zh-CN" altLang="en-US" sz="2800">
                <a:latin typeface="宋体" panose="02010600030101010101" pitchFamily="2" charset="-122"/>
                <a:ea typeface="宋体" panose="02010600030101010101" pitchFamily="2" charset="-122"/>
                <a:cs typeface="宋体" panose="02010600030101010101" pitchFamily="2" charset="-122"/>
              </a:rPr>
              <a:t>至威胁到它们的生存。</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523875"/>
            <a:ext cx="10634980" cy="3914775"/>
          </a:xfrm>
          <a:prstGeom prst="rect">
            <a:avLst/>
          </a:prstGeom>
          <a:noFill/>
        </p:spPr>
        <p:txBody>
          <a:bodyPr wrap="square" rtlCol="0">
            <a:noAutofit/>
          </a:bodyPr>
          <a:lstStyle/>
          <a:p>
            <a:pPr indent="720090" fontAlgn="auto">
              <a:lnSpc>
                <a:spcPct val="150000"/>
              </a:lnSpc>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2.</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天体系统</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720090" algn="just"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）概念：宇</a:t>
            </a:r>
            <a:r>
              <a:rPr lang="zh-CN" altLang="en-US" sz="2800">
                <a:latin typeface="宋体" panose="02010600030101010101" pitchFamily="2" charset="-122"/>
                <a:ea typeface="宋体" panose="02010600030101010101" pitchFamily="2" charset="-122"/>
                <a:cs typeface="宋体" panose="02010600030101010101" pitchFamily="2" charset="-122"/>
              </a:rPr>
              <a:t>宙中的天体都在运动</a:t>
            </a:r>
            <a:r>
              <a:rPr lang="zh-CN" altLang="en-US" sz="2800" smtClean="0">
                <a:latin typeface="宋体" panose="02010600030101010101" pitchFamily="2" charset="-122"/>
                <a:ea typeface="宋体" panose="02010600030101010101" pitchFamily="2" charset="-122"/>
                <a:cs typeface="宋体" panose="02010600030101010101" pitchFamily="2" charset="-122"/>
              </a:rPr>
              <a:t>着，运</a:t>
            </a:r>
            <a:r>
              <a:rPr lang="zh-CN" altLang="en-US" sz="2800">
                <a:latin typeface="宋体" panose="02010600030101010101" pitchFamily="2" charset="-122"/>
                <a:ea typeface="宋体" panose="02010600030101010101" pitchFamily="2" charset="-122"/>
                <a:cs typeface="宋体" panose="02010600030101010101" pitchFamily="2" charset="-122"/>
              </a:rPr>
              <a:t>动中的天体相互吸引、相互绕</a:t>
            </a:r>
            <a:r>
              <a:rPr lang="zh-CN" altLang="en-US" sz="2800" smtClean="0">
                <a:latin typeface="宋体" panose="02010600030101010101" pitchFamily="2" charset="-122"/>
                <a:ea typeface="宋体" panose="02010600030101010101" pitchFamily="2" charset="-122"/>
                <a:cs typeface="宋体" panose="02010600030101010101" pitchFamily="2" charset="-122"/>
              </a:rPr>
              <a:t>转，形</a:t>
            </a:r>
            <a:r>
              <a:rPr lang="zh-CN" altLang="en-US" sz="2800">
                <a:latin typeface="宋体" panose="02010600030101010101" pitchFamily="2" charset="-122"/>
                <a:ea typeface="宋体" panose="02010600030101010101" pitchFamily="2" charset="-122"/>
                <a:cs typeface="宋体" panose="02010600030101010101" pitchFamily="2" charset="-122"/>
              </a:rPr>
              <a:t>成天体系统。</a:t>
            </a:r>
          </a:p>
          <a:p>
            <a:pPr indent="720090" algn="just"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）天</a:t>
            </a:r>
            <a:r>
              <a:rPr lang="zh-CN" altLang="en-US" sz="2800">
                <a:latin typeface="宋体" panose="02010600030101010101" pitchFamily="2" charset="-122"/>
                <a:ea typeface="宋体" panose="02010600030101010101" pitchFamily="2" charset="-122"/>
                <a:cs typeface="宋体" panose="02010600030101010101" pitchFamily="2" charset="-122"/>
              </a:rPr>
              <a:t>体系统的级</a:t>
            </a:r>
            <a:r>
              <a:rPr lang="zh-CN" altLang="en-US" sz="2800" smtClean="0">
                <a:latin typeface="宋体" panose="02010600030101010101" pitchFamily="2" charset="-122"/>
                <a:ea typeface="宋体" panose="02010600030101010101" pitchFamily="2" charset="-122"/>
                <a:cs typeface="宋体" panose="02010600030101010101" pitchFamily="2" charset="-122"/>
              </a:rPr>
              <a:t>别：地</a:t>
            </a:r>
            <a:r>
              <a:rPr lang="zh-CN" altLang="en-US" sz="2800">
                <a:latin typeface="宋体" panose="02010600030101010101" pitchFamily="2" charset="-122"/>
                <a:ea typeface="宋体" panose="02010600030101010101" pitchFamily="2" charset="-122"/>
                <a:cs typeface="宋体" panose="02010600030101010101" pitchFamily="2" charset="-122"/>
              </a:rPr>
              <a:t>球所处的天体系统共分</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smtClean="0">
                <a:latin typeface="宋体" panose="02010600030101010101" pitchFamily="2" charset="-122"/>
                <a:ea typeface="宋体" panose="02010600030101010101" pitchFamily="2" charset="-122"/>
                <a:cs typeface="宋体" panose="02010600030101010101" pitchFamily="2" charset="-122"/>
              </a:rPr>
              <a:t>级，地</a:t>
            </a:r>
            <a:r>
              <a:rPr lang="zh-CN" altLang="en-US" sz="2800">
                <a:latin typeface="宋体" panose="02010600030101010101" pitchFamily="2" charset="-122"/>
                <a:ea typeface="宋体" panose="02010600030101010101" pitchFamily="2" charset="-122"/>
                <a:cs typeface="宋体" panose="02010600030101010101" pitchFamily="2" charset="-122"/>
              </a:rPr>
              <a:t>月系是最低一级天体系</a:t>
            </a:r>
            <a:r>
              <a:rPr lang="zh-CN" altLang="en-US" sz="2800" smtClean="0">
                <a:latin typeface="宋体" panose="02010600030101010101" pitchFamily="2" charset="-122"/>
                <a:ea typeface="宋体" panose="02010600030101010101" pitchFamily="2" charset="-122"/>
                <a:cs typeface="宋体" panose="02010600030101010101" pitchFamily="2" charset="-122"/>
              </a:rPr>
              <a:t>统，可</a:t>
            </a:r>
            <a:r>
              <a:rPr lang="zh-CN" altLang="en-US" sz="2800">
                <a:latin typeface="宋体" panose="02010600030101010101" pitchFamily="2" charset="-122"/>
                <a:ea typeface="宋体" panose="02010600030101010101" pitchFamily="2" charset="-122"/>
                <a:cs typeface="宋体" panose="02010600030101010101" pitchFamily="2" charset="-122"/>
              </a:rPr>
              <a:t>观测宇宙是目前人类可知的最高一级天体系统</a:t>
            </a:r>
            <a:r>
              <a:rPr lang="zh-CN" altLang="en-US" sz="2800" smtClean="0">
                <a:latin typeface="宋体" panose="02010600030101010101" pitchFamily="2" charset="-122"/>
                <a:ea typeface="宋体" panose="02010600030101010101" pitchFamily="2" charset="-122"/>
                <a:cs typeface="宋体" panose="02010600030101010101" pitchFamily="2" charset="-122"/>
              </a:rPr>
              <a:t>。（如</a:t>
            </a:r>
            <a:r>
              <a:rPr lang="zh-CN" altLang="en-US" sz="2800">
                <a:latin typeface="宋体" panose="02010600030101010101" pitchFamily="2" charset="-122"/>
                <a:ea typeface="宋体" panose="02010600030101010101" pitchFamily="2" charset="-122"/>
                <a:cs typeface="宋体" panose="02010600030101010101" pitchFamily="2" charset="-122"/>
              </a:rPr>
              <a:t>下</a:t>
            </a:r>
            <a:r>
              <a:rPr lang="zh-CN" altLang="en-US" sz="2800" smtClean="0">
                <a:latin typeface="宋体" panose="02010600030101010101" pitchFamily="2" charset="-122"/>
                <a:ea typeface="宋体" panose="02010600030101010101" pitchFamily="2" charset="-122"/>
                <a:cs typeface="宋体" panose="02010600030101010101" pitchFamily="2" charset="-122"/>
              </a:rPr>
              <a:t>图）</a:t>
            </a:r>
            <a:endParaRPr lang="en-US" altLang="zh-CN"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3"/>
          <a:stretch>
            <a:fillRect/>
          </a:stretch>
        </p:blipFill>
        <p:spPr>
          <a:xfrm>
            <a:off x="3681125" y="4336855"/>
            <a:ext cx="4760194" cy="2423998"/>
          </a:xfrm>
          <a:prstGeom prst="rect">
            <a:avLst/>
          </a:prstGeom>
        </p:spPr>
      </p:pic>
    </p:spTree>
  </p:cSld>
  <p:clrMapOvr>
    <a:masterClrMapping/>
  </p:clrMapOvr>
  <p:transition spd="med">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789305" y="432435"/>
            <a:ext cx="10673715" cy="1552575"/>
          </a:xfrm>
          <a:prstGeom prst="rect">
            <a:avLst/>
          </a:prstGeom>
          <a:noFill/>
        </p:spPr>
        <p:txBody>
          <a:bodyPr wrap="square" rtlCol="0">
            <a:noAutofit/>
          </a:bodyPr>
          <a:lstStyle/>
          <a:p>
            <a:pPr indent="0" fontAlgn="auto">
              <a:lnSpc>
                <a:spcPct val="150000"/>
              </a:lnSpc>
            </a:pP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二、海水的盐度</a:t>
            </a:r>
          </a:p>
          <a:p>
            <a:pPr indent="0" fontAlgn="auto">
              <a:lnSpc>
                <a:spcPct val="150000"/>
              </a:lnSpc>
            </a:pPr>
            <a:r>
              <a:rPr lang="en-US" altLang="zh-CN" sz="2400" b="1">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chemeClr val="accent1"/>
                </a:solidFill>
                <a:latin typeface="宋体" panose="02010600030101010101" pitchFamily="2" charset="-122"/>
                <a:ea typeface="宋体" panose="02010600030101010101" pitchFamily="2" charset="-122"/>
                <a:cs typeface="宋体" panose="02010600030101010101" pitchFamily="2" charset="-122"/>
              </a:rPr>
              <a:t>影响海水盐度的因素</a:t>
            </a:r>
          </a:p>
        </p:txBody>
      </p:sp>
      <p:sp>
        <p:nvSpPr>
          <p:cNvPr id="5" name="文本框 4"/>
          <p:cNvSpPr txBox="1"/>
          <p:nvPr/>
        </p:nvSpPr>
        <p:spPr>
          <a:xfrm>
            <a:off x="1316990" y="5682615"/>
            <a:ext cx="5430520" cy="513080"/>
          </a:xfrm>
          <a:prstGeom prst="rect">
            <a:avLst/>
          </a:prstGeom>
          <a:noFill/>
        </p:spPr>
        <p:txBody>
          <a:bodyPr wrap="square" rtlCol="0">
            <a:noAutofit/>
          </a:bodyPr>
          <a:lstStyle/>
          <a:p>
            <a:endPar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3"/>
          <a:stretch>
            <a:fillRect/>
          </a:stretch>
        </p:blipFill>
        <p:spPr>
          <a:xfrm>
            <a:off x="888365" y="1804670"/>
            <a:ext cx="9914890" cy="47802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180000"/>
              <a:ext cx="410444" cy="5730196"/>
              <a:chOff x="0" y="180000"/>
              <a:chExt cx="410444" cy="573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393382"/>
              <a:chOff x="0" y="0"/>
              <a:chExt cx="9015656" cy="393382"/>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 name="等腰三角形 22"/>
              <p:cNvSpPr/>
              <p:nvPr/>
            </p:nvSpPr>
            <p:spPr>
              <a:xfrm rot="5400000">
                <a:off x="7052952" y="217005"/>
                <a:ext cx="171067" cy="181687"/>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文本框 33"/>
          <p:cNvSpPr txBox="1"/>
          <p:nvPr/>
        </p:nvSpPr>
        <p:spPr>
          <a:xfrm>
            <a:off x="861060" y="438150"/>
            <a:ext cx="10433685" cy="641350"/>
          </a:xfrm>
          <a:prstGeom prst="rect">
            <a:avLst/>
          </a:prstGeom>
          <a:noFill/>
        </p:spPr>
        <p:txBody>
          <a:bodyPr wrap="square" rtlCol="0">
            <a:noAutofit/>
          </a:bodyPr>
          <a:lstStyle/>
          <a:p>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海洋表层盐度的分布规律</a:t>
            </a:r>
          </a:p>
        </p:txBody>
      </p:sp>
      <p:pic>
        <p:nvPicPr>
          <p:cNvPr id="5" name="图片 4"/>
          <p:cNvPicPr>
            <a:picLocks noChangeAspect="1"/>
          </p:cNvPicPr>
          <p:nvPr/>
        </p:nvPicPr>
        <p:blipFill>
          <a:blip r:embed="rId3"/>
          <a:stretch>
            <a:fillRect/>
          </a:stretch>
        </p:blipFill>
        <p:spPr>
          <a:xfrm>
            <a:off x="984885" y="1000760"/>
            <a:ext cx="9395460" cy="55162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225" y="571500"/>
            <a:ext cx="10648315" cy="544639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3.</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海水盐度在垂向上存在分层</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）浅</a:t>
            </a:r>
            <a:r>
              <a:rPr lang="zh-CN" altLang="en-US" sz="2800">
                <a:latin typeface="宋体" panose="02010600030101010101" pitchFamily="2" charset="-122"/>
                <a:ea typeface="宋体" panose="02010600030101010101" pitchFamily="2" charset="-122"/>
                <a:cs typeface="宋体" panose="02010600030101010101" pitchFamily="2" charset="-122"/>
              </a:rPr>
              <a:t>表层盐度比较均</a:t>
            </a:r>
            <a:r>
              <a:rPr lang="zh-CN" altLang="en-US" sz="2800" smtClean="0">
                <a:latin typeface="宋体" panose="02010600030101010101" pitchFamily="2" charset="-122"/>
                <a:ea typeface="宋体" panose="02010600030101010101" pitchFamily="2" charset="-122"/>
                <a:cs typeface="宋体" panose="02010600030101010101" pitchFamily="2" charset="-122"/>
              </a:rPr>
              <a:t>匀；盐</a:t>
            </a:r>
            <a:r>
              <a:rPr lang="zh-CN" altLang="en-US" sz="2800">
                <a:latin typeface="宋体" panose="02010600030101010101" pitchFamily="2" charset="-122"/>
                <a:ea typeface="宋体" panose="02010600030101010101" pitchFamily="2" charset="-122"/>
                <a:cs typeface="宋体" panose="02010600030101010101" pitchFamily="2" charset="-122"/>
              </a:rPr>
              <a:t>跃层盐度会发生显著变</a:t>
            </a:r>
            <a:r>
              <a:rPr lang="zh-CN" altLang="en-US" sz="2800" smtClean="0">
                <a:latin typeface="宋体" panose="02010600030101010101" pitchFamily="2" charset="-122"/>
                <a:ea typeface="宋体" panose="02010600030101010101" pitchFamily="2" charset="-122"/>
                <a:cs typeface="宋体" panose="02010600030101010101" pitchFamily="2" charset="-122"/>
              </a:rPr>
              <a:t>化；深</a:t>
            </a:r>
            <a:r>
              <a:rPr lang="zh-CN" altLang="en-US" sz="2800">
                <a:latin typeface="宋体" panose="02010600030101010101" pitchFamily="2" charset="-122"/>
                <a:ea typeface="宋体" panose="02010600030101010101" pitchFamily="2" charset="-122"/>
                <a:cs typeface="宋体" panose="02010600030101010101" pitchFamily="2" charset="-122"/>
              </a:rPr>
              <a:t>层盐度又近似均匀分布。</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）在</a:t>
            </a:r>
            <a:r>
              <a:rPr lang="zh-CN" altLang="en-US" sz="2800">
                <a:latin typeface="宋体" panose="02010600030101010101" pitchFamily="2" charset="-122"/>
                <a:ea typeface="宋体" panose="02010600030101010101" pitchFamily="2" charset="-122"/>
                <a:cs typeface="宋体" panose="02010600030101010101" pitchFamily="2" charset="-122"/>
              </a:rPr>
              <a:t>中低纬度海</a:t>
            </a:r>
            <a:r>
              <a:rPr lang="zh-CN" altLang="en-US" sz="2800" smtClean="0">
                <a:latin typeface="宋体" panose="02010600030101010101" pitchFamily="2" charset="-122"/>
                <a:ea typeface="宋体" panose="02010600030101010101" pitchFamily="2" charset="-122"/>
                <a:cs typeface="宋体" panose="02010600030101010101" pitchFamily="2" charset="-122"/>
              </a:rPr>
              <a:t>区，表</a:t>
            </a:r>
            <a:r>
              <a:rPr lang="zh-CN" altLang="en-US" sz="2800">
                <a:latin typeface="宋体" panose="02010600030101010101" pitchFamily="2" charset="-122"/>
                <a:ea typeface="宋体" panose="02010600030101010101" pitchFamily="2" charset="-122"/>
                <a:cs typeface="宋体" panose="02010600030101010101" pitchFamily="2" charset="-122"/>
              </a:rPr>
              <a:t>层盐度较</a:t>
            </a:r>
            <a:r>
              <a:rPr lang="zh-CN" altLang="en-US" sz="2800" smtClean="0">
                <a:latin typeface="宋体" panose="02010600030101010101" pitchFamily="2" charset="-122"/>
                <a:ea typeface="宋体" panose="02010600030101010101" pitchFamily="2" charset="-122"/>
                <a:cs typeface="宋体" panose="02010600030101010101" pitchFamily="2" charset="-122"/>
              </a:rPr>
              <a:t>高，随</a:t>
            </a:r>
            <a:r>
              <a:rPr lang="zh-CN" altLang="en-US" sz="2800">
                <a:latin typeface="宋体" panose="02010600030101010101" pitchFamily="2" charset="-122"/>
                <a:ea typeface="宋体" panose="02010600030101010101" pitchFamily="2" charset="-122"/>
                <a:cs typeface="宋体" panose="02010600030101010101" pitchFamily="2" charset="-122"/>
              </a:rPr>
              <a:t>深度的增</a:t>
            </a:r>
            <a:r>
              <a:rPr lang="zh-CN" altLang="en-US" sz="2800" smtClean="0">
                <a:latin typeface="宋体" panose="02010600030101010101" pitchFamily="2" charset="-122"/>
                <a:ea typeface="宋体" panose="02010600030101010101" pitchFamily="2" charset="-122"/>
                <a:cs typeface="宋体" panose="02010600030101010101" pitchFamily="2" charset="-122"/>
              </a:rPr>
              <a:t>加，盐</a:t>
            </a:r>
            <a:r>
              <a:rPr lang="zh-CN" altLang="en-US" sz="2800">
                <a:latin typeface="宋体" panose="02010600030101010101" pitchFamily="2" charset="-122"/>
                <a:ea typeface="宋体" panose="02010600030101010101" pitchFamily="2" charset="-122"/>
                <a:cs typeface="宋体" panose="02010600030101010101" pitchFamily="2" charset="-122"/>
              </a:rPr>
              <a:t>度降</a:t>
            </a:r>
            <a:r>
              <a:rPr lang="zh-CN" altLang="en-US" sz="2800" smtClean="0">
                <a:latin typeface="宋体" panose="02010600030101010101" pitchFamily="2" charset="-122"/>
                <a:ea typeface="宋体" panose="02010600030101010101" pitchFamily="2" charset="-122"/>
                <a:cs typeface="宋体" panose="02010600030101010101" pitchFamily="2" charset="-122"/>
              </a:rPr>
              <a:t>低；在</a:t>
            </a:r>
            <a:r>
              <a:rPr lang="zh-CN" altLang="en-US" sz="2800">
                <a:latin typeface="宋体" panose="02010600030101010101" pitchFamily="2" charset="-122"/>
                <a:ea typeface="宋体" panose="02010600030101010101" pitchFamily="2" charset="-122"/>
                <a:cs typeface="宋体" panose="02010600030101010101" pitchFamily="2" charset="-122"/>
              </a:rPr>
              <a:t>高纬度海</a:t>
            </a:r>
            <a:r>
              <a:rPr lang="zh-CN" altLang="en-US" sz="2800" smtClean="0">
                <a:latin typeface="宋体" panose="02010600030101010101" pitchFamily="2" charset="-122"/>
                <a:ea typeface="宋体" panose="02010600030101010101" pitchFamily="2" charset="-122"/>
                <a:cs typeface="宋体" panose="02010600030101010101" pitchFamily="2" charset="-122"/>
              </a:rPr>
              <a:t>区，表</a:t>
            </a:r>
            <a:r>
              <a:rPr lang="zh-CN" altLang="en-US" sz="2800">
                <a:latin typeface="宋体" panose="02010600030101010101" pitchFamily="2" charset="-122"/>
                <a:ea typeface="宋体" panose="02010600030101010101" pitchFamily="2" charset="-122"/>
                <a:cs typeface="宋体" panose="02010600030101010101" pitchFamily="2" charset="-122"/>
              </a:rPr>
              <a:t>层盐度较</a:t>
            </a:r>
            <a:r>
              <a:rPr lang="zh-CN" altLang="en-US" sz="2800" smtClean="0">
                <a:latin typeface="宋体" panose="02010600030101010101" pitchFamily="2" charset="-122"/>
                <a:ea typeface="宋体" panose="02010600030101010101" pitchFamily="2" charset="-122"/>
                <a:cs typeface="宋体" panose="02010600030101010101" pitchFamily="2" charset="-122"/>
              </a:rPr>
              <a:t>低，随</a:t>
            </a:r>
            <a:r>
              <a:rPr lang="zh-CN" altLang="en-US" sz="2800">
                <a:latin typeface="宋体" panose="02010600030101010101" pitchFamily="2" charset="-122"/>
                <a:ea typeface="宋体" panose="02010600030101010101" pitchFamily="2" charset="-122"/>
                <a:cs typeface="宋体" panose="02010600030101010101" pitchFamily="2" charset="-122"/>
              </a:rPr>
              <a:t>深度的增</a:t>
            </a:r>
            <a:r>
              <a:rPr lang="zh-CN" altLang="en-US" sz="2800" smtClean="0">
                <a:latin typeface="宋体" panose="02010600030101010101" pitchFamily="2" charset="-122"/>
                <a:ea typeface="宋体" panose="02010600030101010101" pitchFamily="2" charset="-122"/>
                <a:cs typeface="宋体" panose="02010600030101010101" pitchFamily="2" charset="-122"/>
              </a:rPr>
              <a:t>加，盐</a:t>
            </a:r>
            <a:r>
              <a:rPr lang="zh-CN" altLang="en-US" sz="2800">
                <a:latin typeface="宋体" panose="02010600030101010101" pitchFamily="2" charset="-122"/>
                <a:ea typeface="宋体" panose="02010600030101010101" pitchFamily="2" charset="-122"/>
                <a:cs typeface="宋体" panose="02010600030101010101" pitchFamily="2" charset="-122"/>
              </a:rPr>
              <a:t>度升高。</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4.</a:t>
            </a: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海水盐度的变化对渔业和生态产生重大影响</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盐度的增</a:t>
            </a:r>
            <a:r>
              <a:rPr lang="zh-CN" altLang="en-US" sz="2800" smtClean="0">
                <a:latin typeface="宋体" panose="02010600030101010101" pitchFamily="2" charset="-122"/>
                <a:ea typeface="宋体" panose="02010600030101010101" pitchFamily="2" charset="-122"/>
                <a:cs typeface="宋体" panose="02010600030101010101" pitchFamily="2" charset="-122"/>
              </a:rPr>
              <a:t>加，以</a:t>
            </a:r>
            <a:r>
              <a:rPr lang="zh-CN" altLang="en-US" sz="2800">
                <a:latin typeface="宋体" panose="02010600030101010101" pitchFamily="2" charset="-122"/>
                <a:ea typeface="宋体" panose="02010600030101010101" pitchFamily="2" charset="-122"/>
                <a:cs typeface="宋体" panose="02010600030101010101" pitchFamily="2" charset="-122"/>
              </a:rPr>
              <a:t>及海洋污染、入海径流量减少等方面的原</a:t>
            </a:r>
            <a:r>
              <a:rPr lang="zh-CN" altLang="en-US" sz="2800" smtClean="0">
                <a:latin typeface="宋体" panose="02010600030101010101" pitchFamily="2" charset="-122"/>
                <a:ea typeface="宋体" panose="02010600030101010101" pitchFamily="2" charset="-122"/>
                <a:cs typeface="宋体" panose="02010600030101010101" pitchFamily="2" charset="-122"/>
              </a:rPr>
              <a:t>因，导</a:t>
            </a:r>
            <a:r>
              <a:rPr lang="zh-CN" altLang="en-US" sz="2800">
                <a:latin typeface="宋体" panose="02010600030101010101" pitchFamily="2" charset="-122"/>
                <a:ea typeface="宋体" panose="02010600030101010101" pitchFamily="2" charset="-122"/>
                <a:cs typeface="宋体" panose="02010600030101010101" pitchFamily="2" charset="-122"/>
              </a:rPr>
              <a:t>致海洋生物数量减少、种群退</a:t>
            </a:r>
            <a:r>
              <a:rPr lang="zh-CN" altLang="en-US" sz="2800" smtClean="0">
                <a:latin typeface="宋体" panose="02010600030101010101" pitchFamily="2" charset="-122"/>
                <a:ea typeface="宋体" panose="02010600030101010101" pitchFamily="2" charset="-122"/>
                <a:cs typeface="宋体" panose="02010600030101010101" pitchFamily="2" charset="-122"/>
              </a:rPr>
              <a:t>化，河</a:t>
            </a:r>
            <a:r>
              <a:rPr lang="zh-CN" altLang="en-US" sz="2800">
                <a:latin typeface="宋体" panose="02010600030101010101" pitchFamily="2" charset="-122"/>
                <a:ea typeface="宋体" panose="02010600030101010101" pitchFamily="2" charset="-122"/>
                <a:cs typeface="宋体" panose="02010600030101010101" pitchFamily="2" charset="-122"/>
              </a:rPr>
              <a:t>口区生态结构发生较大改变。</a:t>
            </a:r>
          </a:p>
        </p:txBody>
      </p:sp>
    </p:spTree>
  </p:cSld>
  <p:clrMapOvr>
    <a:masterClrMapping/>
  </p:clrMapOvr>
  <p:transition spd="med">
    <p:pull/>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332276" y="-325238"/>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872490" y="765810"/>
            <a:ext cx="10559415" cy="451358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三、海水密度分布规律</a:t>
            </a:r>
          </a:p>
          <a:p>
            <a:pPr indent="609600" fontAlgn="auto">
              <a:lnSpc>
                <a:spcPct val="150000"/>
              </a:lnSpc>
              <a:extLst>
                <a:ext uri="{35155182-B16C-46BC-9424-99874614C6A1}">
                  <wpsdc:indentchars xmlns:wpsdc="http://www.wps.cn/officeDocument/2017/drawingmlCustomData" xmlns="" val="200" checksum="4158780845"/>
                </a:ext>
              </a:extLst>
            </a:pPr>
            <a:r>
              <a:rPr lang="en-US" altLang="zh-CN" sz="24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1.</a:t>
            </a:r>
            <a:r>
              <a:rPr lang="zh-CN" altLang="en-US" sz="24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海水表</a:t>
            </a:r>
            <a:r>
              <a:rPr lang="zh-CN" altLang="en-US" sz="24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层（海</a:t>
            </a:r>
            <a:r>
              <a:rPr lang="zh-CN" altLang="en-US" sz="24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水密度取决于温度和盐度的变</a:t>
            </a:r>
            <a:r>
              <a:rPr lang="zh-CN" altLang="en-US" sz="24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化）</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pPr indent="609600"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1</a:t>
            </a:r>
            <a:r>
              <a:rPr lang="zh-CN" altLang="en-US" sz="2400" smtClean="0">
                <a:latin typeface="宋体" panose="02010600030101010101" pitchFamily="2" charset="-122"/>
                <a:ea typeface="宋体" panose="02010600030101010101" pitchFamily="2" charset="-122"/>
                <a:cs typeface="宋体" panose="02010600030101010101" pitchFamily="2" charset="-122"/>
              </a:rPr>
              <a:t>）赤</a:t>
            </a:r>
            <a:r>
              <a:rPr lang="zh-CN" altLang="en-US" sz="2400">
                <a:latin typeface="宋体" panose="02010600030101010101" pitchFamily="2" charset="-122"/>
                <a:ea typeface="宋体" panose="02010600030101010101" pitchFamily="2" charset="-122"/>
                <a:cs typeface="宋体" panose="02010600030101010101" pitchFamily="2" charset="-122"/>
              </a:rPr>
              <a:t>道附近海</a:t>
            </a:r>
            <a:r>
              <a:rPr lang="zh-CN" altLang="en-US" sz="2400" smtClean="0">
                <a:latin typeface="宋体" panose="02010600030101010101" pitchFamily="2" charset="-122"/>
                <a:ea typeface="宋体" panose="02010600030101010101" pitchFamily="2" charset="-122"/>
                <a:cs typeface="宋体" panose="02010600030101010101" pitchFamily="2" charset="-122"/>
              </a:rPr>
              <a:t>区：温</a:t>
            </a:r>
            <a:r>
              <a:rPr lang="zh-CN" altLang="en-US" sz="2400">
                <a:latin typeface="宋体" panose="02010600030101010101" pitchFamily="2" charset="-122"/>
                <a:ea typeface="宋体" panose="02010600030101010101" pitchFamily="2" charset="-122"/>
                <a:cs typeface="宋体" panose="02010600030101010101" pitchFamily="2" charset="-122"/>
              </a:rPr>
              <a:t>度偏</a:t>
            </a:r>
            <a:r>
              <a:rPr lang="zh-CN" altLang="en-US" sz="2400" smtClean="0">
                <a:latin typeface="宋体" panose="02010600030101010101" pitchFamily="2" charset="-122"/>
                <a:ea typeface="宋体" panose="02010600030101010101" pitchFamily="2" charset="-122"/>
                <a:cs typeface="宋体" panose="02010600030101010101" pitchFamily="2" charset="-122"/>
              </a:rPr>
              <a:t>高，盐</a:t>
            </a:r>
            <a:r>
              <a:rPr lang="zh-CN" altLang="en-US" sz="2400">
                <a:latin typeface="宋体" panose="02010600030101010101" pitchFamily="2" charset="-122"/>
                <a:ea typeface="宋体" panose="02010600030101010101" pitchFamily="2" charset="-122"/>
                <a:cs typeface="宋体" panose="02010600030101010101" pitchFamily="2" charset="-122"/>
              </a:rPr>
              <a:t>度稍</a:t>
            </a:r>
            <a:r>
              <a:rPr lang="zh-CN" altLang="en-US" sz="2400" smtClean="0">
                <a:latin typeface="宋体" panose="02010600030101010101" pitchFamily="2" charset="-122"/>
                <a:ea typeface="宋体" panose="02010600030101010101" pitchFamily="2" charset="-122"/>
                <a:cs typeface="宋体" panose="02010600030101010101" pitchFamily="2" charset="-122"/>
              </a:rPr>
              <a:t>低，表</a:t>
            </a:r>
            <a:r>
              <a:rPr lang="zh-CN" altLang="en-US" sz="2400">
                <a:latin typeface="宋体" panose="02010600030101010101" pitchFamily="2" charset="-122"/>
                <a:ea typeface="宋体" panose="02010600030101010101" pitchFamily="2" charset="-122"/>
                <a:cs typeface="宋体" panose="02010600030101010101" pitchFamily="2" charset="-122"/>
              </a:rPr>
              <a:t>层密度</a:t>
            </a:r>
            <a:r>
              <a:rPr lang="zh-CN" altLang="en-US" sz="2400" smtClean="0">
                <a:latin typeface="宋体" panose="02010600030101010101" pitchFamily="2" charset="-122"/>
                <a:ea typeface="宋体" panose="02010600030101010101" pitchFamily="2" charset="-122"/>
                <a:cs typeface="宋体" panose="02010600030101010101" pitchFamily="2" charset="-122"/>
              </a:rPr>
              <a:t>小，由</a:t>
            </a:r>
            <a:r>
              <a:rPr lang="zh-CN" altLang="en-US" sz="2400">
                <a:latin typeface="宋体" panose="02010600030101010101" pitchFamily="2" charset="-122"/>
                <a:ea typeface="宋体" panose="02010600030101010101" pitchFamily="2" charset="-122"/>
                <a:cs typeface="宋体" panose="02010600030101010101" pitchFamily="2" charset="-122"/>
              </a:rPr>
              <a:t>此向两极逐渐增大。</a:t>
            </a:r>
          </a:p>
          <a:p>
            <a:pPr indent="609600"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2</a:t>
            </a:r>
            <a:r>
              <a:rPr lang="zh-CN" altLang="en-US" sz="2400" smtClean="0">
                <a:latin typeface="宋体" panose="02010600030101010101" pitchFamily="2" charset="-122"/>
                <a:ea typeface="宋体" panose="02010600030101010101" pitchFamily="2" charset="-122"/>
                <a:cs typeface="宋体" panose="02010600030101010101" pitchFamily="2" charset="-122"/>
              </a:rPr>
              <a:t>）副</a:t>
            </a:r>
            <a:r>
              <a:rPr lang="zh-CN" altLang="en-US" sz="2400">
                <a:latin typeface="宋体" panose="02010600030101010101" pitchFamily="2" charset="-122"/>
                <a:ea typeface="宋体" panose="02010600030101010101" pitchFamily="2" charset="-122"/>
                <a:cs typeface="宋体" panose="02010600030101010101" pitchFamily="2" charset="-122"/>
              </a:rPr>
              <a:t>热带海</a:t>
            </a:r>
            <a:r>
              <a:rPr lang="zh-CN" altLang="en-US" sz="2400" smtClean="0">
                <a:latin typeface="宋体" panose="02010600030101010101" pitchFamily="2" charset="-122"/>
                <a:ea typeface="宋体" panose="02010600030101010101" pitchFamily="2" charset="-122"/>
                <a:cs typeface="宋体" panose="02010600030101010101" pitchFamily="2" charset="-122"/>
              </a:rPr>
              <a:t>区：虽</a:t>
            </a:r>
            <a:r>
              <a:rPr lang="zh-CN" altLang="en-US" sz="2400">
                <a:latin typeface="宋体" panose="02010600030101010101" pitchFamily="2" charset="-122"/>
                <a:ea typeface="宋体" panose="02010600030101010101" pitchFamily="2" charset="-122"/>
                <a:cs typeface="宋体" panose="02010600030101010101" pitchFamily="2" charset="-122"/>
              </a:rPr>
              <a:t>然盐度偏</a:t>
            </a:r>
            <a:r>
              <a:rPr lang="zh-CN" altLang="en-US" sz="2400" smtClean="0">
                <a:latin typeface="宋体" panose="02010600030101010101" pitchFamily="2" charset="-122"/>
                <a:ea typeface="宋体" panose="02010600030101010101" pitchFamily="2" charset="-122"/>
                <a:cs typeface="宋体" panose="02010600030101010101" pitchFamily="2" charset="-122"/>
              </a:rPr>
              <a:t>大，但</a:t>
            </a:r>
            <a:r>
              <a:rPr lang="zh-CN" altLang="en-US" sz="2400">
                <a:latin typeface="宋体" panose="02010600030101010101" pitchFamily="2" charset="-122"/>
                <a:ea typeface="宋体" panose="02010600030101010101" pitchFamily="2" charset="-122"/>
                <a:cs typeface="宋体" panose="02010600030101010101" pitchFamily="2" charset="-122"/>
              </a:rPr>
              <a:t>因温度下降幅度不</a:t>
            </a:r>
            <a:r>
              <a:rPr lang="zh-CN" altLang="en-US" sz="2400" smtClean="0">
                <a:latin typeface="宋体" panose="02010600030101010101" pitchFamily="2" charset="-122"/>
                <a:ea typeface="宋体" panose="02010600030101010101" pitchFamily="2" charset="-122"/>
                <a:cs typeface="宋体" panose="02010600030101010101" pitchFamily="2" charset="-122"/>
              </a:rPr>
              <a:t>大，尽</a:t>
            </a:r>
            <a:r>
              <a:rPr lang="zh-CN" altLang="en-US" sz="2400">
                <a:latin typeface="宋体" panose="02010600030101010101" pitchFamily="2" charset="-122"/>
                <a:ea typeface="宋体" panose="02010600030101010101" pitchFamily="2" charset="-122"/>
                <a:cs typeface="宋体" panose="02010600030101010101" pitchFamily="2" charset="-122"/>
              </a:rPr>
              <a:t>管密度增</a:t>
            </a:r>
            <a:r>
              <a:rPr lang="zh-CN" altLang="en-US" sz="2400" smtClean="0">
                <a:latin typeface="宋体" panose="02010600030101010101" pitchFamily="2" charset="-122"/>
                <a:ea typeface="宋体" panose="02010600030101010101" pitchFamily="2" charset="-122"/>
                <a:cs typeface="宋体" panose="02010600030101010101" pitchFamily="2" charset="-122"/>
              </a:rPr>
              <a:t>大，却</a:t>
            </a:r>
            <a:r>
              <a:rPr lang="zh-CN" altLang="en-US" sz="2400">
                <a:latin typeface="宋体" panose="02010600030101010101" pitchFamily="2" charset="-122"/>
                <a:ea typeface="宋体" panose="02010600030101010101" pitchFamily="2" charset="-122"/>
                <a:cs typeface="宋体" panose="02010600030101010101" pitchFamily="2" charset="-122"/>
              </a:rPr>
              <a:t>没有出现极值。</a:t>
            </a:r>
          </a:p>
          <a:p>
            <a:pPr indent="609600"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3</a:t>
            </a:r>
            <a:r>
              <a:rPr lang="zh-CN" altLang="en-US" sz="2400" smtClean="0">
                <a:latin typeface="宋体" panose="02010600030101010101" pitchFamily="2" charset="-122"/>
                <a:ea typeface="宋体" panose="02010600030101010101" pitchFamily="2" charset="-122"/>
                <a:cs typeface="宋体" panose="02010600030101010101" pitchFamily="2" charset="-122"/>
              </a:rPr>
              <a:t>）极</a:t>
            </a:r>
            <a:r>
              <a:rPr lang="zh-CN" altLang="en-US" sz="2400">
                <a:latin typeface="宋体" panose="02010600030101010101" pitchFamily="2" charset="-122"/>
                <a:ea typeface="宋体" panose="02010600030101010101" pitchFamily="2" charset="-122"/>
                <a:cs typeface="宋体" panose="02010600030101010101" pitchFamily="2" charset="-122"/>
              </a:rPr>
              <a:t>地海</a:t>
            </a:r>
            <a:r>
              <a:rPr lang="zh-CN" altLang="en-US" sz="2400" smtClean="0">
                <a:latin typeface="宋体" panose="02010600030101010101" pitchFamily="2" charset="-122"/>
                <a:ea typeface="宋体" panose="02010600030101010101" pitchFamily="2" charset="-122"/>
                <a:cs typeface="宋体" panose="02010600030101010101" pitchFamily="2" charset="-122"/>
              </a:rPr>
              <a:t>区：随</a:t>
            </a:r>
            <a:r>
              <a:rPr lang="zh-CN" altLang="en-US" sz="2400">
                <a:latin typeface="宋体" panose="02010600030101010101" pitchFamily="2" charset="-122"/>
                <a:ea typeface="宋体" panose="02010600030101010101" pitchFamily="2" charset="-122"/>
                <a:cs typeface="宋体" panose="02010600030101010101" pitchFamily="2" charset="-122"/>
              </a:rPr>
              <a:t>着纬度增</a:t>
            </a:r>
            <a:r>
              <a:rPr lang="zh-CN" altLang="en-US" sz="2400" smtClean="0">
                <a:latin typeface="宋体" panose="02010600030101010101" pitchFamily="2" charset="-122"/>
                <a:ea typeface="宋体" panose="02010600030101010101" pitchFamily="2" charset="-122"/>
                <a:cs typeface="宋体" panose="02010600030101010101" pitchFamily="2" charset="-122"/>
              </a:rPr>
              <a:t>高，虽</a:t>
            </a:r>
            <a:r>
              <a:rPr lang="zh-CN" altLang="en-US" sz="2400">
                <a:latin typeface="宋体" panose="02010600030101010101" pitchFamily="2" charset="-122"/>
                <a:ea typeface="宋体" panose="02010600030101010101" pitchFamily="2" charset="-122"/>
                <a:cs typeface="宋体" panose="02010600030101010101" pitchFamily="2" charset="-122"/>
              </a:rPr>
              <a:t>然盐度剧</a:t>
            </a:r>
            <a:r>
              <a:rPr lang="zh-CN" altLang="en-US" sz="2400" smtClean="0">
                <a:latin typeface="宋体" panose="02010600030101010101" pitchFamily="2" charset="-122"/>
                <a:ea typeface="宋体" panose="02010600030101010101" pitchFamily="2" charset="-122"/>
                <a:cs typeface="宋体" panose="02010600030101010101" pitchFamily="2" charset="-122"/>
              </a:rPr>
              <a:t>降，但</a:t>
            </a:r>
            <a:r>
              <a:rPr lang="zh-CN" altLang="en-US" sz="2400">
                <a:latin typeface="宋体" panose="02010600030101010101" pitchFamily="2" charset="-122"/>
                <a:ea typeface="宋体" panose="02010600030101010101" pitchFamily="2" charset="-122"/>
                <a:cs typeface="宋体" panose="02010600030101010101" pitchFamily="2" charset="-122"/>
              </a:rPr>
              <a:t>因温度降低引起的增密效</a:t>
            </a:r>
            <a:r>
              <a:rPr lang="zh-CN" altLang="en-US" sz="2400" smtClean="0">
                <a:latin typeface="宋体" panose="02010600030101010101" pitchFamily="2" charset="-122"/>
                <a:ea typeface="宋体" panose="02010600030101010101" pitchFamily="2" charset="-122"/>
                <a:cs typeface="宋体" panose="02010600030101010101" pitchFamily="2" charset="-122"/>
              </a:rPr>
              <a:t>应，密</a:t>
            </a:r>
            <a:r>
              <a:rPr lang="zh-CN" altLang="en-US" sz="2400">
                <a:latin typeface="宋体" panose="02010600030101010101" pitchFamily="2" charset="-122"/>
                <a:ea typeface="宋体" panose="02010600030101010101" pitchFamily="2" charset="-122"/>
                <a:cs typeface="宋体" panose="02010600030101010101" pitchFamily="2" charset="-122"/>
              </a:rPr>
              <a:t>度最大。</a:t>
            </a:r>
          </a:p>
          <a:p>
            <a:pPr indent="609600"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4</a:t>
            </a:r>
            <a:r>
              <a:rPr lang="zh-CN" altLang="en-US" sz="2400" smtClean="0">
                <a:latin typeface="宋体" panose="02010600030101010101" pitchFamily="2" charset="-122"/>
                <a:ea typeface="宋体" panose="02010600030101010101" pitchFamily="2" charset="-122"/>
                <a:cs typeface="宋体" panose="02010600030101010101" pitchFamily="2" charset="-122"/>
              </a:rPr>
              <a:t>）河</a:t>
            </a:r>
            <a:r>
              <a:rPr lang="zh-CN" altLang="en-US" sz="2400">
                <a:latin typeface="宋体" panose="02010600030101010101" pitchFamily="2" charset="-122"/>
                <a:ea typeface="宋体" panose="02010600030101010101" pitchFamily="2" charset="-122"/>
                <a:cs typeface="宋体" panose="02010600030101010101" pitchFamily="2" charset="-122"/>
              </a:rPr>
              <a:t>流入海</a:t>
            </a:r>
            <a:r>
              <a:rPr lang="zh-CN" altLang="en-US" sz="2400" smtClean="0">
                <a:latin typeface="宋体" panose="02010600030101010101" pitchFamily="2" charset="-122"/>
                <a:ea typeface="宋体" panose="02010600030101010101" pitchFamily="2" charset="-122"/>
                <a:cs typeface="宋体" panose="02010600030101010101" pitchFamily="2" charset="-122"/>
              </a:rPr>
              <a:t>口：由</a:t>
            </a:r>
            <a:r>
              <a:rPr lang="zh-CN" altLang="en-US" sz="2400">
                <a:latin typeface="宋体" panose="02010600030101010101" pitchFamily="2" charset="-122"/>
                <a:ea typeface="宋体" panose="02010600030101010101" pitchFamily="2" charset="-122"/>
                <a:cs typeface="宋体" panose="02010600030101010101" pitchFamily="2" charset="-122"/>
              </a:rPr>
              <a:t>于盐度</a:t>
            </a:r>
            <a:r>
              <a:rPr lang="zh-CN" altLang="en-US" sz="2400" smtClean="0">
                <a:latin typeface="宋体" panose="02010600030101010101" pitchFamily="2" charset="-122"/>
                <a:ea typeface="宋体" panose="02010600030101010101" pitchFamily="2" charset="-122"/>
                <a:cs typeface="宋体" panose="02010600030101010101" pitchFamily="2" charset="-122"/>
              </a:rPr>
              <a:t>低，因</a:t>
            </a:r>
            <a:r>
              <a:rPr lang="zh-CN" altLang="en-US" sz="2400">
                <a:latin typeface="宋体" panose="02010600030101010101" pitchFamily="2" charset="-122"/>
                <a:ea typeface="宋体" panose="02010600030101010101" pitchFamily="2" charset="-122"/>
                <a:cs typeface="宋体" panose="02010600030101010101" pitchFamily="2" charset="-122"/>
              </a:rPr>
              <a:t>而密度较</a:t>
            </a:r>
            <a:r>
              <a:rPr lang="zh-CN" altLang="en-US" sz="2400" smtClean="0">
                <a:latin typeface="宋体" panose="02010600030101010101" pitchFamily="2" charset="-122"/>
                <a:ea typeface="宋体" panose="02010600030101010101" pitchFamily="2" charset="-122"/>
                <a:cs typeface="宋体" panose="02010600030101010101" pitchFamily="2" charset="-122"/>
              </a:rPr>
              <a:t>小，但</a:t>
            </a:r>
            <a:r>
              <a:rPr lang="zh-CN" altLang="en-US" sz="2400">
                <a:latin typeface="宋体" panose="02010600030101010101" pitchFamily="2" charset="-122"/>
                <a:ea typeface="宋体" panose="02010600030101010101" pitchFamily="2" charset="-122"/>
                <a:cs typeface="宋体" panose="02010600030101010101" pitchFamily="2" charset="-122"/>
              </a:rPr>
              <a:t>河水携带的泥沙可使密度变大</a:t>
            </a:r>
            <a:r>
              <a:rPr lang="zh-CN" altLang="en-US" sz="2400"/>
              <a:t>。</a:t>
            </a:r>
          </a:p>
        </p:txBody>
      </p:sp>
    </p:spTree>
  </p:cSld>
  <p:clrMapOvr>
    <a:masterClrMapping/>
  </p:clrMapOvr>
  <p:transition spd="med">
    <p:pull/>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784860" y="555625"/>
            <a:ext cx="10643870" cy="5667375"/>
          </a:xfrm>
          <a:prstGeom prst="rect">
            <a:avLst/>
          </a:prstGeom>
          <a:noFill/>
        </p:spPr>
        <p:txBody>
          <a:bodyPr wrap="square" rtlCol="0">
            <a:noAutofit/>
          </a:bodyPr>
          <a:lstStyle/>
          <a:p>
            <a:pPr indent="0" fontAlgn="auto">
              <a:lnSpc>
                <a:spcPct val="150000"/>
              </a:lnSpc>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2.</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垂向变化</a:t>
            </a: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）高</a:t>
            </a:r>
            <a:r>
              <a:rPr lang="zh-CN" altLang="en-US" sz="2800">
                <a:latin typeface="宋体" panose="02010600030101010101" pitchFamily="2" charset="-122"/>
                <a:ea typeface="宋体" panose="02010600030101010101" pitchFamily="2" charset="-122"/>
                <a:cs typeface="宋体" panose="02010600030101010101" pitchFamily="2" charset="-122"/>
              </a:rPr>
              <a:t>纬度海区密度变化很小。</a:t>
            </a: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）低</a:t>
            </a:r>
            <a:r>
              <a:rPr lang="zh-CN" altLang="en-US" sz="2800">
                <a:latin typeface="宋体" panose="02010600030101010101" pitchFamily="2" charset="-122"/>
                <a:ea typeface="宋体" panose="02010600030101010101" pitchFamily="2" charset="-122"/>
                <a:cs typeface="宋体" panose="02010600030101010101" pitchFamily="2" charset="-122"/>
              </a:rPr>
              <a:t>纬度海</a:t>
            </a:r>
            <a:r>
              <a:rPr lang="zh-CN" altLang="en-US" sz="2800" smtClean="0">
                <a:latin typeface="宋体" panose="02010600030101010101" pitchFamily="2" charset="-122"/>
                <a:ea typeface="宋体" panose="02010600030101010101" pitchFamily="2" charset="-122"/>
                <a:cs typeface="宋体" panose="02010600030101010101" pitchFamily="2" charset="-122"/>
              </a:rPr>
              <a:t>区：</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3"/>
          <a:stretch>
            <a:fillRect/>
          </a:stretch>
        </p:blipFill>
        <p:spPr>
          <a:xfrm>
            <a:off x="2819142" y="2792748"/>
            <a:ext cx="5593480" cy="2687226"/>
          </a:xfrm>
          <a:prstGeom prst="rect">
            <a:avLst/>
          </a:prstGeom>
        </p:spPr>
      </p:pic>
    </p:spTree>
  </p:cSld>
  <p:clrMapOvr>
    <a:masterClrMapping/>
  </p:clrMapOvr>
  <p:transition spd="med">
    <p:pull/>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3" name="文本框 2"/>
          <p:cNvSpPr txBox="1"/>
          <p:nvPr/>
        </p:nvSpPr>
        <p:spPr>
          <a:xfrm>
            <a:off x="784860" y="441960"/>
            <a:ext cx="10621077" cy="6035040"/>
          </a:xfrm>
          <a:prstGeom prst="rect">
            <a:avLst/>
          </a:prstGeom>
          <a:noFill/>
        </p:spPr>
        <p:txBody>
          <a:bodyPr wrap="square" rtlCol="0">
            <a:noAutofit/>
          </a:bodyPr>
          <a:lstStyle/>
          <a:p>
            <a:pPr algn="ct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rPr>
              <a:t>第三节</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rPr>
              <a:t>海水的运动</a:t>
            </a:r>
          </a:p>
          <a:p>
            <a:pPr algn="ctr"/>
            <a:endParaRPr lang="en-US" altLang="zh-CN" b="1">
              <a:gradFill>
                <a:gsLst>
                  <a:gs pos="50000">
                    <a:schemeClr val="accent1"/>
                  </a:gs>
                  <a:gs pos="0">
                    <a:schemeClr val="accent1">
                      <a:lumMod val="25000"/>
                      <a:lumOff val="75000"/>
                    </a:schemeClr>
                  </a:gs>
                  <a:gs pos="100000">
                    <a:schemeClr val="accent1">
                      <a:lumMod val="85000"/>
                    </a:schemeClr>
                  </a:gs>
                </a:gsLst>
                <a:lin ang="5400000" scaled="1"/>
              </a:gradFill>
            </a:endParaRPr>
          </a:p>
          <a:p>
            <a:pPr indent="711200" fontAlgn="auto">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【知识梳理】</a:t>
            </a:r>
            <a:endPar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一、波浪</a:t>
            </a:r>
            <a:endParaRPr lang="zh-CN" altLang="en-US" sz="280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概</a:t>
            </a:r>
            <a:r>
              <a:rPr lang="zh-CN" altLang="en-US" sz="2400" smtClean="0">
                <a:latin typeface="宋体" panose="02010600030101010101" pitchFamily="2" charset="-122"/>
                <a:ea typeface="宋体" panose="02010600030101010101" pitchFamily="2" charset="-122"/>
                <a:cs typeface="宋体" panose="02010600030101010101" pitchFamily="2" charset="-122"/>
              </a:rPr>
              <a:t>念：海</a:t>
            </a:r>
            <a:r>
              <a:rPr lang="zh-CN" altLang="en-US" sz="2400">
                <a:latin typeface="宋体" panose="02010600030101010101" pitchFamily="2" charset="-122"/>
                <a:ea typeface="宋体" panose="02010600030101010101" pitchFamily="2" charset="-122"/>
                <a:cs typeface="宋体" panose="02010600030101010101" pitchFamily="2" charset="-122"/>
              </a:rPr>
              <a:t>浪就是海里的波浪。</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类型</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1</a:t>
            </a:r>
            <a:r>
              <a:rPr lang="zh-CN" altLang="en-US" sz="2400" smtClean="0">
                <a:latin typeface="宋体" panose="02010600030101010101" pitchFamily="2" charset="-122"/>
                <a:ea typeface="宋体" panose="02010600030101010101" pitchFamily="2" charset="-122"/>
                <a:cs typeface="宋体" panose="02010600030101010101" pitchFamily="2" charset="-122"/>
              </a:rPr>
              <a:t>）风浪：是</a:t>
            </a:r>
            <a:r>
              <a:rPr lang="zh-CN" altLang="en-US" sz="2400">
                <a:latin typeface="宋体" panose="02010600030101010101" pitchFamily="2" charset="-122"/>
                <a:ea typeface="宋体" panose="02010600030101010101" pitchFamily="2" charset="-122"/>
                <a:cs typeface="宋体" panose="02010600030101010101" pitchFamily="2" charset="-122"/>
              </a:rPr>
              <a:t>最常见的一种海</a:t>
            </a:r>
            <a:r>
              <a:rPr lang="zh-CN" altLang="en-US" sz="2400" smtClean="0">
                <a:latin typeface="宋体" panose="02010600030101010101" pitchFamily="2" charset="-122"/>
                <a:ea typeface="宋体" panose="02010600030101010101" pitchFamily="2" charset="-122"/>
                <a:cs typeface="宋体" panose="02010600030101010101" pitchFamily="2" charset="-122"/>
              </a:rPr>
              <a:t>浪，由</a:t>
            </a:r>
            <a:r>
              <a:rPr lang="zh-CN" altLang="en-US" sz="2400">
                <a:latin typeface="宋体" panose="02010600030101010101" pitchFamily="2" charset="-122"/>
                <a:ea typeface="宋体" panose="02010600030101010101" pitchFamily="2" charset="-122"/>
                <a:cs typeface="宋体" panose="02010600030101010101" pitchFamily="2" charset="-122"/>
              </a:rPr>
              <a:t>风力形成。浪高越</a:t>
            </a:r>
            <a:r>
              <a:rPr lang="zh-CN" altLang="en-US" sz="2400" smtClean="0">
                <a:latin typeface="宋体" panose="02010600030101010101" pitchFamily="2" charset="-122"/>
                <a:ea typeface="宋体" panose="02010600030101010101" pitchFamily="2" charset="-122"/>
                <a:cs typeface="宋体" panose="02010600030101010101" pitchFamily="2" charset="-122"/>
              </a:rPr>
              <a:t>高，能</a:t>
            </a:r>
            <a:r>
              <a:rPr lang="zh-CN" altLang="en-US" sz="2400">
                <a:latin typeface="宋体" panose="02010600030101010101" pitchFamily="2" charset="-122"/>
                <a:ea typeface="宋体" panose="02010600030101010101" pitchFamily="2" charset="-122"/>
                <a:cs typeface="宋体" panose="02010600030101010101" pitchFamily="2" charset="-122"/>
              </a:rPr>
              <a:t>量越大。</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2</a:t>
            </a:r>
            <a:r>
              <a:rPr lang="zh-CN" altLang="en-US" sz="2400" smtClean="0">
                <a:latin typeface="宋体" panose="02010600030101010101" pitchFamily="2" charset="-122"/>
                <a:ea typeface="宋体" panose="02010600030101010101" pitchFamily="2" charset="-122"/>
                <a:cs typeface="宋体" panose="02010600030101010101" pitchFamily="2" charset="-122"/>
              </a:rPr>
              <a:t>）海啸：海</a:t>
            </a:r>
            <a:r>
              <a:rPr lang="zh-CN" altLang="en-US" sz="2400">
                <a:latin typeface="宋体" panose="02010600030101010101" pitchFamily="2" charset="-122"/>
                <a:ea typeface="宋体" panose="02010600030101010101" pitchFamily="2" charset="-122"/>
                <a:cs typeface="宋体" panose="02010600030101010101" pitchFamily="2" charset="-122"/>
              </a:rPr>
              <a:t>底地震、</a:t>
            </a:r>
            <a:r>
              <a:rPr lang="zh-CN" altLang="en-US" sz="2400" smtClean="0">
                <a:latin typeface="宋体" panose="02010600030101010101" pitchFamily="2" charset="-122"/>
                <a:ea typeface="宋体" panose="02010600030101010101" pitchFamily="2" charset="-122"/>
                <a:cs typeface="宋体" panose="02010600030101010101" pitchFamily="2" charset="-122"/>
              </a:rPr>
              <a:t>火山</a:t>
            </a:r>
            <a:r>
              <a:rPr lang="zh-CN" altLang="en-US" sz="2400">
                <a:latin typeface="宋体" panose="02010600030101010101" pitchFamily="2" charset="-122"/>
                <a:ea typeface="宋体" panose="02010600030101010101" pitchFamily="2" charset="-122"/>
                <a:cs typeface="宋体" panose="02010600030101010101" pitchFamily="2" charset="-122"/>
              </a:rPr>
              <a:t>爆发或水下滑坡、坍塌可能会引起海水的波</a:t>
            </a:r>
            <a:r>
              <a:rPr lang="zh-CN" altLang="en-US" sz="2400" smtClean="0">
                <a:latin typeface="宋体" panose="02010600030101010101" pitchFamily="2" charset="-122"/>
                <a:ea typeface="宋体" panose="02010600030101010101" pitchFamily="2" charset="-122"/>
                <a:cs typeface="宋体" panose="02010600030101010101" pitchFamily="2" charset="-122"/>
              </a:rPr>
              <a:t>动，甚</a:t>
            </a:r>
            <a:r>
              <a:rPr lang="zh-CN" altLang="en-US" sz="2400">
                <a:latin typeface="宋体" panose="02010600030101010101" pitchFamily="2" charset="-122"/>
                <a:ea typeface="宋体" panose="02010600030101010101" pitchFamily="2" charset="-122"/>
                <a:cs typeface="宋体" panose="02010600030101010101" pitchFamily="2" charset="-122"/>
              </a:rPr>
              <a:t>至形成巨</a:t>
            </a:r>
            <a:r>
              <a:rPr lang="zh-CN" altLang="en-US" sz="2400" smtClean="0">
                <a:latin typeface="宋体" panose="02010600030101010101" pitchFamily="2" charset="-122"/>
                <a:ea typeface="宋体" panose="02010600030101010101" pitchFamily="2" charset="-122"/>
                <a:cs typeface="宋体" panose="02010600030101010101" pitchFamily="2" charset="-122"/>
              </a:rPr>
              <a:t>浪，这</a:t>
            </a:r>
            <a:r>
              <a:rPr lang="zh-CN" altLang="en-US" sz="2400">
                <a:latin typeface="宋体" panose="02010600030101010101" pitchFamily="2" charset="-122"/>
                <a:ea typeface="宋体" panose="02010600030101010101" pitchFamily="2" charset="-122"/>
                <a:cs typeface="宋体" panose="02010600030101010101" pitchFamily="2" charset="-122"/>
              </a:rPr>
              <a:t>种巨浪称为海啸。</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3</a:t>
            </a:r>
            <a:r>
              <a:rPr lang="zh-CN" altLang="en-US" sz="2400" smtClean="0">
                <a:latin typeface="宋体" panose="02010600030101010101" pitchFamily="2" charset="-122"/>
                <a:ea typeface="宋体" panose="02010600030101010101" pitchFamily="2" charset="-122"/>
                <a:cs typeface="宋体" panose="02010600030101010101" pitchFamily="2" charset="-122"/>
              </a:rPr>
              <a:t>）风</a:t>
            </a:r>
            <a:r>
              <a:rPr lang="zh-CN" altLang="en-US" sz="2400">
                <a:latin typeface="宋体" panose="02010600030101010101" pitchFamily="2" charset="-122"/>
                <a:ea typeface="宋体" panose="02010600030101010101" pitchFamily="2" charset="-122"/>
                <a:cs typeface="宋体" panose="02010600030101010101" pitchFamily="2" charset="-122"/>
              </a:rPr>
              <a:t>暴</a:t>
            </a:r>
            <a:r>
              <a:rPr lang="zh-CN" altLang="en-US" sz="2400" smtClean="0">
                <a:latin typeface="宋体" panose="02010600030101010101" pitchFamily="2" charset="-122"/>
                <a:ea typeface="宋体" panose="02010600030101010101" pitchFamily="2" charset="-122"/>
                <a:cs typeface="宋体" panose="02010600030101010101" pitchFamily="2" charset="-122"/>
              </a:rPr>
              <a:t>潮：在</a:t>
            </a:r>
            <a:r>
              <a:rPr lang="zh-CN" altLang="en-US" sz="2400">
                <a:latin typeface="宋体" panose="02010600030101010101" pitchFamily="2" charset="-122"/>
                <a:ea typeface="宋体" panose="02010600030101010101" pitchFamily="2" charset="-122"/>
                <a:cs typeface="宋体" panose="02010600030101010101" pitchFamily="2" charset="-122"/>
              </a:rPr>
              <a:t>强风等作用</a:t>
            </a:r>
            <a:r>
              <a:rPr lang="zh-CN" altLang="en-US" sz="2400" smtClean="0">
                <a:latin typeface="宋体" panose="02010600030101010101" pitchFamily="2" charset="-122"/>
                <a:ea typeface="宋体" panose="02010600030101010101" pitchFamily="2" charset="-122"/>
                <a:cs typeface="宋体" panose="02010600030101010101" pitchFamily="2" charset="-122"/>
              </a:rPr>
              <a:t>下，近</a:t>
            </a:r>
            <a:r>
              <a:rPr lang="zh-CN" altLang="en-US" sz="2400">
                <a:latin typeface="宋体" panose="02010600030101010101" pitchFamily="2" charset="-122"/>
                <a:ea typeface="宋体" panose="02010600030101010101" pitchFamily="2" charset="-122"/>
                <a:cs typeface="宋体" panose="02010600030101010101" pitchFamily="2" charset="-122"/>
              </a:rPr>
              <a:t>岸地区海面水位急剧升</a:t>
            </a:r>
            <a:r>
              <a:rPr lang="zh-CN" altLang="en-US" sz="2400" smtClean="0">
                <a:latin typeface="宋体" panose="02010600030101010101" pitchFamily="2" charset="-122"/>
                <a:ea typeface="宋体" panose="02010600030101010101" pitchFamily="2" charset="-122"/>
                <a:cs typeface="宋体" panose="02010600030101010101" pitchFamily="2" charset="-122"/>
              </a:rPr>
              <a:t>降，称</a:t>
            </a:r>
            <a:r>
              <a:rPr lang="zh-CN" altLang="en-US" sz="2400">
                <a:latin typeface="宋体" panose="02010600030101010101" pitchFamily="2" charset="-122"/>
                <a:ea typeface="宋体" panose="02010600030101010101" pitchFamily="2" charset="-122"/>
                <a:cs typeface="宋体" panose="02010600030101010101" pitchFamily="2" charset="-122"/>
              </a:rPr>
              <a:t>为风暴潮。</a:t>
            </a:r>
          </a:p>
        </p:txBody>
      </p:sp>
    </p:spTree>
  </p:cSld>
  <p:clrMapOvr>
    <a:masterClrMapping/>
  </p:clrMapOvr>
  <p:transition spd="med">
    <p:pull/>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3" name="文本框 2"/>
          <p:cNvSpPr txBox="1"/>
          <p:nvPr/>
        </p:nvSpPr>
        <p:spPr>
          <a:xfrm>
            <a:off x="784860" y="753110"/>
            <a:ext cx="10543540" cy="582295"/>
          </a:xfrm>
          <a:prstGeom prst="rect">
            <a:avLst/>
          </a:prstGeom>
          <a:noFill/>
        </p:spPr>
        <p:txBody>
          <a:bodyPr wrap="square" rtlCol="0">
            <a:noAutofit/>
          </a:bodyPr>
          <a:lstStyle/>
          <a:p>
            <a:r>
              <a:rPr lang="en-US" altLang="zh-CN" sz="28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chemeClr val="tx1">
                    <a:lumMod val="50000"/>
                    <a:lumOff val="50000"/>
                  </a:schemeClr>
                </a:solidFill>
                <a:latin typeface="宋体" panose="02010600030101010101" pitchFamily="2" charset="-122"/>
                <a:ea typeface="宋体" panose="02010600030101010101" pitchFamily="2" charset="-122"/>
                <a:cs typeface="宋体" panose="02010600030101010101" pitchFamily="2" charset="-122"/>
              </a:rPr>
              <a:t>对人类活动的影响</a:t>
            </a:r>
          </a:p>
        </p:txBody>
      </p:sp>
      <p:sp>
        <p:nvSpPr>
          <p:cNvPr id="7" name="文本框 6"/>
          <p:cNvSpPr txBox="1"/>
          <p:nvPr/>
        </p:nvSpPr>
        <p:spPr>
          <a:xfrm>
            <a:off x="786130" y="4161790"/>
            <a:ext cx="10876915" cy="2350135"/>
          </a:xfrm>
          <a:prstGeom prst="rect">
            <a:avLst/>
          </a:prstGeom>
          <a:noFill/>
        </p:spPr>
        <p:txBody>
          <a:bodyPr wrap="square" rtlCol="0">
            <a:noAutofit/>
          </a:bodyPr>
          <a:lstStyle/>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8" name="图片 7"/>
          <p:cNvPicPr>
            <a:picLocks noChangeAspect="1"/>
          </p:cNvPicPr>
          <p:nvPr/>
        </p:nvPicPr>
        <p:blipFill>
          <a:blip r:embed="rId3"/>
          <a:stretch>
            <a:fillRect/>
          </a:stretch>
        </p:blipFill>
        <p:spPr>
          <a:xfrm>
            <a:off x="1219200" y="1548766"/>
            <a:ext cx="9613900" cy="4469154"/>
          </a:xfrm>
          <a:prstGeom prst="rect">
            <a:avLst/>
          </a:prstGeom>
        </p:spPr>
      </p:pic>
    </p:spTree>
  </p:cSld>
  <p:clrMapOvr>
    <a:masterClrMapping/>
  </p:clrMapOvr>
  <p:transition spd="med">
    <p:pull/>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876935"/>
            <a:ext cx="10734675" cy="476631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二、潮汐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概</a:t>
            </a:r>
            <a:r>
              <a:rPr lang="zh-CN" altLang="en-US" sz="2800" smtClean="0">
                <a:latin typeface="宋体" panose="02010600030101010101" pitchFamily="2" charset="-122"/>
                <a:ea typeface="宋体" panose="02010600030101010101" pitchFamily="2" charset="-122"/>
                <a:cs typeface="宋体" panose="02010600030101010101" pitchFamily="2" charset="-122"/>
              </a:rPr>
              <a:t>念：潮</a:t>
            </a:r>
            <a:r>
              <a:rPr lang="zh-CN" altLang="en-US" sz="2800">
                <a:latin typeface="宋体" panose="02010600030101010101" pitchFamily="2" charset="-122"/>
                <a:ea typeface="宋体" panose="02010600030101010101" pitchFamily="2" charset="-122"/>
                <a:cs typeface="宋体" panose="02010600030101010101" pitchFamily="2" charset="-122"/>
              </a:rPr>
              <a:t>汐是海水的一种周期性涨落现</a:t>
            </a:r>
            <a:r>
              <a:rPr lang="zh-CN" altLang="en-US" sz="2800" smtClean="0">
                <a:latin typeface="宋体" panose="02010600030101010101" pitchFamily="2" charset="-122"/>
                <a:ea typeface="宋体" panose="02010600030101010101" pitchFamily="2" charset="-122"/>
                <a:cs typeface="宋体" panose="02010600030101010101" pitchFamily="2" charset="-122"/>
              </a:rPr>
              <a:t>象，它</a:t>
            </a:r>
            <a:r>
              <a:rPr lang="zh-CN" altLang="en-US" sz="2800">
                <a:latin typeface="宋体" panose="02010600030101010101" pitchFamily="2" charset="-122"/>
                <a:ea typeface="宋体" panose="02010600030101010101" pitchFamily="2" charset="-122"/>
                <a:cs typeface="宋体" panose="02010600030101010101" pitchFamily="2" charset="-122"/>
              </a:rPr>
              <a:t>的成因与月球和太阳对地球的引力有关。一天中海水涨落两</a:t>
            </a:r>
            <a:r>
              <a:rPr lang="zh-CN" altLang="en-US" sz="2800" smtClean="0">
                <a:latin typeface="宋体" panose="02010600030101010101" pitchFamily="2" charset="-122"/>
                <a:ea typeface="宋体" panose="02010600030101010101" pitchFamily="2" charset="-122"/>
                <a:cs typeface="宋体" panose="02010600030101010101" pitchFamily="2" charset="-122"/>
              </a:rPr>
              <a:t>次，白</a:t>
            </a:r>
            <a:r>
              <a:rPr lang="zh-CN" altLang="en-US" sz="2800">
                <a:latin typeface="宋体" panose="02010600030101010101" pitchFamily="2" charset="-122"/>
                <a:ea typeface="宋体" panose="02010600030101010101" pitchFamily="2" charset="-122"/>
                <a:cs typeface="宋体" panose="02010600030101010101" pitchFamily="2" charset="-122"/>
              </a:rPr>
              <a:t>天的海水涨落称为</a:t>
            </a:r>
            <a:r>
              <a:rPr lang="zh-CN" altLang="en-US" sz="2800" smtClean="0">
                <a:latin typeface="宋体" panose="02010600030101010101" pitchFamily="2" charset="-122"/>
                <a:ea typeface="宋体" panose="02010600030101010101" pitchFamily="2" charset="-122"/>
                <a:cs typeface="宋体" panose="02010600030101010101" pitchFamily="2" charset="-122"/>
              </a:rPr>
              <a:t>潮，夜</a:t>
            </a:r>
            <a:r>
              <a:rPr lang="zh-CN" altLang="en-US" sz="2800">
                <a:latin typeface="宋体" panose="02010600030101010101" pitchFamily="2" charset="-122"/>
                <a:ea typeface="宋体" panose="02010600030101010101" pitchFamily="2" charset="-122"/>
                <a:cs typeface="宋体" panose="02010600030101010101" pitchFamily="2" charset="-122"/>
              </a:rPr>
              <a:t>晚的海水涨落称为</a:t>
            </a:r>
            <a:r>
              <a:rPr lang="zh-CN" altLang="en-US" sz="2800" smtClean="0">
                <a:latin typeface="宋体" panose="02010600030101010101" pitchFamily="2" charset="-122"/>
                <a:ea typeface="宋体" panose="02010600030101010101" pitchFamily="2" charset="-122"/>
                <a:cs typeface="宋体" panose="02010600030101010101" pitchFamily="2" charset="-122"/>
              </a:rPr>
              <a:t>汐，合</a:t>
            </a:r>
            <a:r>
              <a:rPr lang="zh-CN" altLang="en-US" sz="2800">
                <a:latin typeface="宋体" panose="02010600030101010101" pitchFamily="2" charset="-122"/>
                <a:ea typeface="宋体" panose="02010600030101010101" pitchFamily="2" charset="-122"/>
                <a:cs typeface="宋体" panose="02010600030101010101" pitchFamily="2" charset="-122"/>
              </a:rPr>
              <a:t>称潮汐。</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对人类活动的影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响：人</a:t>
            </a:r>
            <a:r>
              <a:rPr lang="zh-CN" altLang="en-US" sz="2800">
                <a:latin typeface="宋体" panose="02010600030101010101" pitchFamily="2" charset="-122"/>
                <a:ea typeface="宋体" panose="02010600030101010101" pitchFamily="2" charset="-122"/>
                <a:cs typeface="宋体" panose="02010600030101010101" pitchFamily="2" charset="-122"/>
              </a:rPr>
              <a:t>们在海边的许多活</a:t>
            </a:r>
            <a:r>
              <a:rPr lang="zh-CN" altLang="en-US" sz="2800" smtClean="0">
                <a:latin typeface="宋体" panose="02010600030101010101" pitchFamily="2" charset="-122"/>
                <a:ea typeface="宋体" panose="02010600030101010101" pitchFamily="2" charset="-122"/>
                <a:cs typeface="宋体" panose="02010600030101010101" pitchFamily="2" charset="-122"/>
              </a:rPr>
              <a:t>动，如</a:t>
            </a:r>
            <a:r>
              <a:rPr lang="zh-CN" altLang="en-US" sz="2800">
                <a:latin typeface="宋体" panose="02010600030101010101" pitchFamily="2" charset="-122"/>
                <a:ea typeface="宋体" panose="02010600030101010101" pitchFamily="2" charset="-122"/>
                <a:cs typeface="宋体" panose="02010600030101010101" pitchFamily="2" charset="-122"/>
              </a:rPr>
              <a:t>潮间带采集和养殖、沿海港口建设和航运、潮汐发电</a:t>
            </a:r>
            <a:r>
              <a:rPr lang="zh-CN" altLang="en-US" sz="2800" smtClean="0">
                <a:latin typeface="宋体" panose="02010600030101010101" pitchFamily="2" charset="-122"/>
                <a:ea typeface="宋体" panose="02010600030101010101" pitchFamily="2" charset="-122"/>
                <a:cs typeface="宋体" panose="02010600030101010101" pitchFamily="2" charset="-122"/>
              </a:rPr>
              <a:t>等，都</a:t>
            </a:r>
            <a:r>
              <a:rPr lang="zh-CN" altLang="en-US" sz="2800">
                <a:latin typeface="宋体" panose="02010600030101010101" pitchFamily="2" charset="-122"/>
                <a:ea typeface="宋体" panose="02010600030101010101" pitchFamily="2" charset="-122"/>
                <a:cs typeface="宋体" panose="02010600030101010101" pitchFamily="2" charset="-122"/>
              </a:rPr>
              <a:t>需要充分认识并利用潮汐规律。</a:t>
            </a:r>
          </a:p>
        </p:txBody>
      </p:sp>
    </p:spTree>
  </p:cSld>
  <p:clrMapOvr>
    <a:masterClrMapping/>
  </p:clrMapOvr>
  <p:transition spd="med">
    <p:pul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520700"/>
            <a:ext cx="10666095" cy="468122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三、洋流</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概</a:t>
            </a:r>
            <a:r>
              <a:rPr lang="zh-CN" altLang="en-US" sz="2800" smtClean="0">
                <a:latin typeface="宋体" panose="02010600030101010101" pitchFamily="2" charset="-122"/>
                <a:ea typeface="宋体" panose="02010600030101010101" pitchFamily="2" charset="-122"/>
                <a:cs typeface="宋体" panose="02010600030101010101" pitchFamily="2" charset="-122"/>
              </a:rPr>
              <a:t>念：海</a:t>
            </a:r>
            <a:r>
              <a:rPr lang="zh-CN" altLang="en-US" sz="2800">
                <a:latin typeface="宋体" panose="02010600030101010101" pitchFamily="2" charset="-122"/>
                <a:ea typeface="宋体" panose="02010600030101010101" pitchFamily="2" charset="-122"/>
                <a:cs typeface="宋体" panose="02010600030101010101" pitchFamily="2" charset="-122"/>
              </a:rPr>
              <a:t>洋中的海</a:t>
            </a:r>
            <a:r>
              <a:rPr lang="zh-CN" altLang="en-US" sz="2800" smtClean="0">
                <a:latin typeface="宋体" panose="02010600030101010101" pitchFamily="2" charset="-122"/>
                <a:ea typeface="宋体" panose="02010600030101010101" pitchFamily="2" charset="-122"/>
                <a:cs typeface="宋体" panose="02010600030101010101" pitchFamily="2" charset="-122"/>
              </a:rPr>
              <a:t>水，常</a:t>
            </a:r>
            <a:r>
              <a:rPr lang="zh-CN" altLang="en-US" sz="2800">
                <a:latin typeface="宋体" panose="02010600030101010101" pitchFamily="2" charset="-122"/>
                <a:ea typeface="宋体" panose="02010600030101010101" pitchFamily="2" charset="-122"/>
                <a:cs typeface="宋体" panose="02010600030101010101" pitchFamily="2" charset="-122"/>
              </a:rPr>
              <a:t>年比较稳定地沿着一定方向作大规模的流</a:t>
            </a:r>
            <a:r>
              <a:rPr lang="zh-CN" altLang="en-US" sz="2800" smtClean="0">
                <a:latin typeface="宋体" panose="02010600030101010101" pitchFamily="2" charset="-122"/>
                <a:ea typeface="宋体" panose="02010600030101010101" pitchFamily="2" charset="-122"/>
                <a:cs typeface="宋体" panose="02010600030101010101" pitchFamily="2" charset="-122"/>
              </a:rPr>
              <a:t>动，叫</a:t>
            </a:r>
            <a:r>
              <a:rPr lang="zh-CN" altLang="en-US" sz="2800">
                <a:latin typeface="宋体" panose="02010600030101010101" pitchFamily="2" charset="-122"/>
                <a:ea typeface="宋体" panose="02010600030101010101" pitchFamily="2" charset="-122"/>
                <a:cs typeface="宋体" panose="02010600030101010101" pitchFamily="2" charset="-122"/>
              </a:rPr>
              <a:t>作洋流。</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分</a:t>
            </a:r>
            <a:r>
              <a:rPr lang="zh-CN" altLang="en-US" sz="2800" smtClean="0">
                <a:latin typeface="宋体" panose="02010600030101010101" pitchFamily="2" charset="-122"/>
                <a:ea typeface="宋体" panose="02010600030101010101" pitchFamily="2" charset="-122"/>
                <a:cs typeface="宋体" panose="02010600030101010101" pitchFamily="2" charset="-122"/>
              </a:rPr>
              <a:t>类：按</a:t>
            </a:r>
            <a:r>
              <a:rPr lang="zh-CN" altLang="en-US" sz="2800">
                <a:latin typeface="宋体" panose="02010600030101010101" pitchFamily="2" charset="-122"/>
                <a:ea typeface="宋体" panose="02010600030101010101" pitchFamily="2" charset="-122"/>
                <a:cs typeface="宋体" panose="02010600030101010101" pitchFamily="2" charset="-122"/>
              </a:rPr>
              <a:t>海水温</a:t>
            </a:r>
            <a:r>
              <a:rPr lang="zh-CN" altLang="en-US" sz="2800" smtClean="0">
                <a:latin typeface="宋体" panose="02010600030101010101" pitchFamily="2" charset="-122"/>
                <a:ea typeface="宋体" panose="02010600030101010101" pitchFamily="2" charset="-122"/>
                <a:cs typeface="宋体" panose="02010600030101010101" pitchFamily="2" charset="-122"/>
              </a:rPr>
              <a:t>度，可</a:t>
            </a:r>
            <a:r>
              <a:rPr lang="zh-CN" altLang="en-US" sz="2800">
                <a:latin typeface="宋体" panose="02010600030101010101" pitchFamily="2" charset="-122"/>
                <a:ea typeface="宋体" panose="02010600030101010101" pitchFamily="2" charset="-122"/>
                <a:cs typeface="宋体" panose="02010600030101010101" pitchFamily="2" charset="-122"/>
              </a:rPr>
              <a:t>以将洋流分为暖流和寒流。</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）暖流：从</a:t>
            </a:r>
            <a:r>
              <a:rPr lang="zh-CN" altLang="en-US" sz="2800">
                <a:latin typeface="宋体" panose="02010600030101010101" pitchFamily="2" charset="-122"/>
                <a:ea typeface="宋体" panose="02010600030101010101" pitchFamily="2" charset="-122"/>
                <a:cs typeface="宋体" panose="02010600030101010101" pitchFamily="2" charset="-122"/>
              </a:rPr>
              <a:t>水温高的海域流向水温低的海域的洋流。</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）寒流：从</a:t>
            </a:r>
            <a:r>
              <a:rPr lang="zh-CN" altLang="en-US" sz="2800">
                <a:latin typeface="宋体" panose="02010600030101010101" pitchFamily="2" charset="-122"/>
                <a:ea typeface="宋体" panose="02010600030101010101" pitchFamily="2" charset="-122"/>
                <a:cs typeface="宋体" panose="02010600030101010101" pitchFamily="2" charset="-122"/>
              </a:rPr>
              <a:t>水温低的海域流向水温高的海域的洋流。</a:t>
            </a:r>
          </a:p>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550545"/>
            <a:ext cx="10637520" cy="521970"/>
          </a:xfrm>
          <a:prstGeom prst="rect">
            <a:avLst/>
          </a:prstGeom>
          <a:noFill/>
        </p:spPr>
        <p:txBody>
          <a:bodyPr wrap="square" rtlCol="0">
            <a:spAutoFit/>
          </a:bodyPr>
          <a:lstStyle/>
          <a:p>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洋流对地理环境的影响</a:t>
            </a:r>
          </a:p>
        </p:txBody>
      </p:sp>
      <p:pic>
        <p:nvPicPr>
          <p:cNvPr id="4" name="图片 3"/>
          <p:cNvPicPr>
            <a:picLocks noChangeAspect="1"/>
          </p:cNvPicPr>
          <p:nvPr/>
        </p:nvPicPr>
        <p:blipFill>
          <a:blip r:embed="rId3"/>
          <a:stretch>
            <a:fillRect/>
          </a:stretch>
        </p:blipFill>
        <p:spPr>
          <a:xfrm>
            <a:off x="1017270" y="1173480"/>
            <a:ext cx="9674225" cy="5553075"/>
          </a:xfrm>
          <a:prstGeom prst="rect">
            <a:avLst/>
          </a:prstGeom>
        </p:spPr>
      </p:pic>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 name="文本框 5"/>
          <p:cNvSpPr txBox="1"/>
          <p:nvPr/>
        </p:nvSpPr>
        <p:spPr>
          <a:xfrm>
            <a:off x="4667250" y="1769110"/>
            <a:ext cx="4064000" cy="645160"/>
          </a:xfrm>
          <a:prstGeom prst="rect">
            <a:avLst/>
          </a:prstGeom>
          <a:noFill/>
        </p:spPr>
        <p:txBody>
          <a:bodyPr wrap="square" rtlCol="0">
            <a:spAutoFit/>
          </a:bodyPr>
          <a:lstStyle/>
          <a:p>
            <a:endParaRPr lang="en-US" altLang="zh-CN"/>
          </a:p>
          <a:p>
            <a:endParaRPr lang="zh-CN" altLang="en-US"/>
          </a:p>
        </p:txBody>
      </p:sp>
      <p:sp>
        <p:nvSpPr>
          <p:cNvPr id="2" name="文本框 1"/>
          <p:cNvSpPr txBox="1"/>
          <p:nvPr/>
        </p:nvSpPr>
        <p:spPr>
          <a:xfrm>
            <a:off x="785495" y="874395"/>
            <a:ext cx="10621010" cy="967105"/>
          </a:xfrm>
          <a:prstGeom prst="rect">
            <a:avLst/>
          </a:prstGeom>
          <a:noFill/>
        </p:spPr>
        <p:txBody>
          <a:bodyPr wrap="square" rtlCol="0">
            <a:noAutofit/>
          </a:bodyPr>
          <a:lstStyle/>
          <a:p>
            <a:r>
              <a:rPr lang="en-US" altLang="zh-CN" sz="2800">
                <a:gradFill>
                  <a:gsLst>
                    <a:gs pos="50000">
                      <a:schemeClr val="accent1"/>
                    </a:gs>
                    <a:gs pos="0">
                      <a:schemeClr val="accent1">
                        <a:lumMod val="25000"/>
                        <a:lumOff val="75000"/>
                      </a:schemeClr>
                    </a:gs>
                    <a:gs pos="100000">
                      <a:schemeClr val="accent1">
                        <a:lumMod val="85000"/>
                      </a:schemeClr>
                    </a:gs>
                  </a:gsLst>
                  <a:lin ang="5400000" scaled="1"/>
                </a:gradFill>
              </a:rPr>
              <a:t>3. </a:t>
            </a:r>
            <a:r>
              <a:rPr lang="zh-CN" altLang="en-US" sz="2800">
                <a:gradFill>
                  <a:gsLst>
                    <a:gs pos="50000">
                      <a:schemeClr val="accent1"/>
                    </a:gs>
                    <a:gs pos="0">
                      <a:schemeClr val="accent1">
                        <a:lumMod val="25000"/>
                        <a:lumOff val="75000"/>
                      </a:schemeClr>
                    </a:gs>
                    <a:gs pos="100000">
                      <a:schemeClr val="accent1">
                        <a:lumMod val="85000"/>
                      </a:schemeClr>
                    </a:gs>
                  </a:gsLst>
                  <a:lin ang="5400000" scaled="1"/>
                </a:gradFill>
              </a:rPr>
              <a:t>天体系统的层次由大到小是</a:t>
            </a:r>
          </a:p>
        </p:txBody>
      </p:sp>
      <p:pic>
        <p:nvPicPr>
          <p:cNvPr id="5" name="图片 4"/>
          <p:cNvPicPr>
            <a:picLocks noChangeAspect="1"/>
          </p:cNvPicPr>
          <p:nvPr/>
        </p:nvPicPr>
        <p:blipFill>
          <a:blip r:embed="rId3"/>
          <a:stretch>
            <a:fillRect/>
          </a:stretch>
        </p:blipFill>
        <p:spPr>
          <a:xfrm>
            <a:off x="2469916" y="2011078"/>
            <a:ext cx="6468110" cy="3268345"/>
          </a:xfrm>
          <a:prstGeom prst="rect">
            <a:avLst/>
          </a:prstGeom>
        </p:spPr>
      </p:pic>
    </p:spTree>
  </p:cSld>
  <p:clrMapOvr>
    <a:masterClrMapping/>
  </p:clrMapOvr>
  <p:transition spd="med">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752475"/>
            <a:ext cx="10636885" cy="4862195"/>
          </a:xfrm>
          <a:prstGeom prst="rect">
            <a:avLst/>
          </a:prstGeom>
          <a:noFill/>
        </p:spPr>
        <p:txBody>
          <a:bodyPr wrap="square" rtlCol="0">
            <a:noAutofit/>
          </a:bodyPr>
          <a:lstStyle/>
          <a:p>
            <a:pPr indent="0" algn="ctr" fontAlgn="auto">
              <a:lnSpc>
                <a:spcPct val="150000"/>
              </a:lnSpc>
            </a:pPr>
            <a:r>
              <a:rPr lang="zh-CN" altLang="en-US" sz="3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四、</a:t>
            </a:r>
            <a:r>
              <a:rPr lang="zh-CN" altLang="en-US" sz="3600" b="1" smtClean="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地</a:t>
            </a:r>
            <a:r>
              <a:rPr lang="en-US" altLang="zh-CN" sz="3600" b="1" smtClean="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3600" b="1" smtClean="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貌</a:t>
            </a:r>
            <a:endParaRPr lang="en-US" altLang="zh-CN" sz="36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0" algn="ctr" fontAlgn="auto">
              <a:lnSpc>
                <a:spcPct val="150000"/>
              </a:lnSpc>
            </a:pPr>
            <a:r>
              <a:rPr lang="zh-CN" altLang="en-US" sz="32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第一节</a:t>
            </a:r>
            <a:r>
              <a:rPr lang="en-US" altLang="zh-CN" sz="32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r>
              <a:rPr lang="zh-CN" altLang="en-US" sz="32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常见地貌类型</a:t>
            </a:r>
            <a:endParaRPr lang="en-US" altLang="zh-CN" sz="32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solidFill>
                  <a:schemeClr val="accent1">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知识梳理】</a:t>
            </a:r>
            <a:r>
              <a:rPr lang="en-US" altLang="zh-CN"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 </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一、喀斯特地貌</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物质组</a:t>
            </a:r>
            <a:r>
              <a:rPr lang="zh-CN" altLang="en-US" sz="2800" smtClean="0">
                <a:latin typeface="宋体" panose="02010600030101010101" pitchFamily="2" charset="-122"/>
                <a:ea typeface="宋体" panose="02010600030101010101" pitchFamily="2" charset="-122"/>
                <a:cs typeface="宋体" panose="02010600030101010101" pitchFamily="2" charset="-122"/>
              </a:rPr>
              <a:t>成：可</a:t>
            </a:r>
            <a:r>
              <a:rPr lang="zh-CN" altLang="en-US" sz="2800">
                <a:latin typeface="宋体" panose="02010600030101010101" pitchFamily="2" charset="-122"/>
                <a:ea typeface="宋体" panose="02010600030101010101" pitchFamily="2" charset="-122"/>
                <a:cs typeface="宋体" panose="02010600030101010101" pitchFamily="2" charset="-122"/>
              </a:rPr>
              <a:t>溶性岩</a:t>
            </a:r>
            <a:r>
              <a:rPr lang="zh-CN" altLang="en-US" sz="2800" smtClean="0">
                <a:latin typeface="宋体" panose="02010600030101010101" pitchFamily="2" charset="-122"/>
                <a:ea typeface="宋体" panose="02010600030101010101" pitchFamily="2" charset="-122"/>
                <a:cs typeface="宋体" panose="02010600030101010101" pitchFamily="2" charset="-122"/>
              </a:rPr>
              <a:t>石，如</a:t>
            </a:r>
            <a:r>
              <a:rPr lang="zh-CN" altLang="en-US" sz="2800">
                <a:latin typeface="宋体" panose="02010600030101010101" pitchFamily="2" charset="-122"/>
                <a:ea typeface="宋体" panose="02010600030101010101" pitchFamily="2" charset="-122"/>
                <a:cs typeface="宋体" panose="02010600030101010101" pitchFamily="2" charset="-122"/>
              </a:rPr>
              <a:t>石灰岩。</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成</a:t>
            </a:r>
            <a:r>
              <a:rPr lang="zh-CN" altLang="en-US" sz="2800" smtClean="0">
                <a:latin typeface="宋体" panose="02010600030101010101" pitchFamily="2" charset="-122"/>
                <a:ea typeface="宋体" panose="02010600030101010101" pitchFamily="2" charset="-122"/>
                <a:cs typeface="宋体" panose="02010600030101010101" pitchFamily="2" charset="-122"/>
              </a:rPr>
              <a:t>因：岩</a:t>
            </a:r>
            <a:r>
              <a:rPr lang="zh-CN" altLang="en-US" sz="2800">
                <a:latin typeface="宋体" panose="02010600030101010101" pitchFamily="2" charset="-122"/>
                <a:ea typeface="宋体" panose="02010600030101010101" pitchFamily="2" charset="-122"/>
                <a:cs typeface="宋体" panose="02010600030101010101" pitchFamily="2" charset="-122"/>
              </a:rPr>
              <a:t>石的物质溶于水并被带</a:t>
            </a:r>
            <a:r>
              <a:rPr lang="zh-CN" altLang="en-US" sz="2800" smtClean="0">
                <a:latin typeface="宋体" panose="02010600030101010101" pitchFamily="2" charset="-122"/>
                <a:ea typeface="宋体" panose="02010600030101010101" pitchFamily="2" charset="-122"/>
                <a:cs typeface="宋体" panose="02010600030101010101" pitchFamily="2" charset="-122"/>
              </a:rPr>
              <a:t>走，或</a:t>
            </a:r>
            <a:r>
              <a:rPr lang="zh-CN" altLang="en-US" sz="2800">
                <a:latin typeface="宋体" panose="02010600030101010101" pitchFamily="2" charset="-122"/>
                <a:ea typeface="宋体" panose="02010600030101010101" pitchFamily="2" charset="-122"/>
                <a:cs typeface="宋体" panose="02010600030101010101" pitchFamily="2" charset="-122"/>
              </a:rPr>
              <a:t>重新沉</a:t>
            </a:r>
            <a:r>
              <a:rPr lang="zh-CN" altLang="en-US" sz="2800" smtClean="0">
                <a:latin typeface="宋体" panose="02010600030101010101" pitchFamily="2" charset="-122"/>
                <a:ea typeface="宋体" panose="02010600030101010101" pitchFamily="2" charset="-122"/>
                <a:cs typeface="宋体" panose="02010600030101010101" pitchFamily="2" charset="-122"/>
              </a:rPr>
              <a:t>淀，从</a:t>
            </a:r>
            <a:r>
              <a:rPr lang="zh-CN" altLang="en-US" sz="2800">
                <a:latin typeface="宋体" panose="02010600030101010101" pitchFamily="2" charset="-122"/>
                <a:ea typeface="宋体" panose="02010600030101010101" pitchFamily="2" charset="-122"/>
                <a:cs typeface="宋体" panose="02010600030101010101" pitchFamily="2" charset="-122"/>
              </a:rPr>
              <a:t>而在地表和地下形成形态各异的地貌。</a:t>
            </a:r>
          </a:p>
          <a:p>
            <a:pPr indent="0" fontAlgn="auto">
              <a:lnSpc>
                <a:spcPct val="150000"/>
              </a:lnSpc>
            </a:pP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784860" y="753745"/>
            <a:ext cx="10592435" cy="430847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喀斯特地貌的定</a:t>
            </a:r>
            <a:r>
              <a:rPr lang="zh-CN" altLang="en-US" sz="2800" smtClean="0">
                <a:latin typeface="宋体" panose="02010600030101010101" pitchFamily="2" charset="-122"/>
                <a:ea typeface="宋体" panose="02010600030101010101" pitchFamily="2" charset="-122"/>
                <a:cs typeface="宋体" panose="02010600030101010101" pitchFamily="2" charset="-122"/>
              </a:rPr>
              <a:t>义：可</a:t>
            </a:r>
            <a:r>
              <a:rPr lang="zh-CN" altLang="en-US" sz="2800">
                <a:latin typeface="宋体" panose="02010600030101010101" pitchFamily="2" charset="-122"/>
                <a:ea typeface="宋体" panose="02010600030101010101" pitchFamily="2" charset="-122"/>
                <a:cs typeface="宋体" panose="02010600030101010101" pitchFamily="2" charset="-122"/>
              </a:rPr>
              <a:t>溶性岩石在适当的条件</a:t>
            </a:r>
            <a:r>
              <a:rPr lang="zh-CN" altLang="en-US" sz="2800" smtClean="0">
                <a:latin typeface="宋体" panose="02010600030101010101" pitchFamily="2" charset="-122"/>
                <a:ea typeface="宋体" panose="02010600030101010101" pitchFamily="2" charset="-122"/>
                <a:cs typeface="宋体" panose="02010600030101010101" pitchFamily="2" charset="-122"/>
              </a:rPr>
              <a:t>下，岩</a:t>
            </a:r>
            <a:r>
              <a:rPr lang="zh-CN" altLang="en-US" sz="2800">
                <a:latin typeface="宋体" panose="02010600030101010101" pitchFamily="2" charset="-122"/>
                <a:ea typeface="宋体" panose="02010600030101010101" pitchFamily="2" charset="-122"/>
                <a:cs typeface="宋体" panose="02010600030101010101" pitchFamily="2" charset="-122"/>
              </a:rPr>
              <a:t>石的物质溶于水并被带</a:t>
            </a:r>
            <a:r>
              <a:rPr lang="zh-CN" altLang="en-US" sz="2800" smtClean="0">
                <a:latin typeface="宋体" panose="02010600030101010101" pitchFamily="2" charset="-122"/>
                <a:ea typeface="宋体" panose="02010600030101010101" pitchFamily="2" charset="-122"/>
                <a:cs typeface="宋体" panose="02010600030101010101" pitchFamily="2" charset="-122"/>
              </a:rPr>
              <a:t>走，或</a:t>
            </a:r>
            <a:r>
              <a:rPr lang="zh-CN" altLang="en-US" sz="2800">
                <a:latin typeface="宋体" panose="02010600030101010101" pitchFamily="2" charset="-122"/>
                <a:ea typeface="宋体" panose="02010600030101010101" pitchFamily="2" charset="-122"/>
                <a:cs typeface="宋体" panose="02010600030101010101" pitchFamily="2" charset="-122"/>
              </a:rPr>
              <a:t>重新沉</a:t>
            </a:r>
            <a:r>
              <a:rPr lang="zh-CN" altLang="en-US" sz="2800" smtClean="0">
                <a:latin typeface="宋体" panose="02010600030101010101" pitchFamily="2" charset="-122"/>
                <a:ea typeface="宋体" panose="02010600030101010101" pitchFamily="2" charset="-122"/>
                <a:cs typeface="宋体" panose="02010600030101010101" pitchFamily="2" charset="-122"/>
              </a:rPr>
              <a:t>淀，从</a:t>
            </a:r>
            <a:r>
              <a:rPr lang="zh-CN" altLang="en-US" sz="2800">
                <a:latin typeface="宋体" panose="02010600030101010101" pitchFamily="2" charset="-122"/>
                <a:ea typeface="宋体" panose="02010600030101010101" pitchFamily="2" charset="-122"/>
                <a:cs typeface="宋体" panose="02010600030101010101" pitchFamily="2" charset="-122"/>
              </a:rPr>
              <a:t>而在地表和地下形成形态各异的地</a:t>
            </a:r>
            <a:r>
              <a:rPr lang="zh-CN" altLang="en-US" sz="2800" smtClean="0">
                <a:latin typeface="宋体" panose="02010600030101010101" pitchFamily="2" charset="-122"/>
                <a:ea typeface="宋体" panose="02010600030101010101" pitchFamily="2" charset="-122"/>
                <a:cs typeface="宋体" panose="02010600030101010101" pitchFamily="2" charset="-122"/>
              </a:rPr>
              <a:t>貌，统</a:t>
            </a:r>
            <a:r>
              <a:rPr lang="zh-CN" altLang="en-US" sz="2800">
                <a:latin typeface="宋体" panose="02010600030101010101" pitchFamily="2" charset="-122"/>
                <a:ea typeface="宋体" panose="02010600030101010101" pitchFamily="2" charset="-122"/>
                <a:cs typeface="宋体" panose="02010600030101010101" pitchFamily="2" charset="-122"/>
              </a:rPr>
              <a:t>称为喀斯特地貌。</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在我国的典型分布</a:t>
            </a:r>
            <a:r>
              <a:rPr lang="zh-CN" altLang="en-US" sz="2800" smtClean="0">
                <a:latin typeface="宋体" panose="02010600030101010101" pitchFamily="2" charset="-122"/>
                <a:ea typeface="宋体" panose="02010600030101010101" pitchFamily="2" charset="-122"/>
                <a:cs typeface="宋体" panose="02010600030101010101" pitchFamily="2" charset="-122"/>
              </a:rPr>
              <a:t>区：广</a:t>
            </a:r>
            <a:r>
              <a:rPr lang="zh-CN" altLang="en-US" sz="2800">
                <a:latin typeface="宋体" panose="02010600030101010101" pitchFamily="2" charset="-122"/>
                <a:ea typeface="宋体" panose="02010600030101010101" pitchFamily="2" charset="-122"/>
                <a:cs typeface="宋体" panose="02010600030101010101" pitchFamily="2" charset="-122"/>
              </a:rPr>
              <a:t>西、贵州、云南等地最为典型。</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类型及特点</a:t>
            </a:r>
          </a:p>
        </p:txBody>
      </p:sp>
    </p:spTree>
  </p:cSld>
  <p:clrMapOvr>
    <a:masterClrMapping/>
  </p:clrMapOvr>
  <p:transition spd="med">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pic>
        <p:nvPicPr>
          <p:cNvPr id="4" name="图片 3"/>
          <p:cNvPicPr>
            <a:picLocks noChangeAspect="1"/>
          </p:cNvPicPr>
          <p:nvPr/>
        </p:nvPicPr>
        <p:blipFill>
          <a:blip r:embed="rId3"/>
          <a:stretch>
            <a:fillRect/>
          </a:stretch>
        </p:blipFill>
        <p:spPr>
          <a:xfrm>
            <a:off x="762635" y="942974"/>
            <a:ext cx="9686925" cy="4154175"/>
          </a:xfrm>
          <a:prstGeom prst="rect">
            <a:avLst/>
          </a:prstGeom>
        </p:spPr>
      </p:pic>
    </p:spTree>
  </p:cSld>
  <p:clrMapOvr>
    <a:masterClrMapping/>
  </p:clrMapOvr>
  <p:transition spd="med">
    <p:pull/>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pic>
        <p:nvPicPr>
          <p:cNvPr id="4" name="图片 3"/>
          <p:cNvPicPr>
            <a:picLocks noChangeAspect="1"/>
          </p:cNvPicPr>
          <p:nvPr/>
        </p:nvPicPr>
        <p:blipFill>
          <a:blip r:embed="rId3"/>
          <a:stretch>
            <a:fillRect/>
          </a:stretch>
        </p:blipFill>
        <p:spPr>
          <a:xfrm>
            <a:off x="1052830" y="654685"/>
            <a:ext cx="9642475" cy="4012565"/>
          </a:xfrm>
          <a:prstGeom prst="rect">
            <a:avLst/>
          </a:prstGeom>
        </p:spPr>
      </p:pic>
    </p:spTree>
  </p:cSld>
  <p:clrMapOvr>
    <a:masterClrMapping/>
  </p:clrMapOvr>
  <p:transition spd="med">
    <p:pull/>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 name="文本框 1"/>
          <p:cNvSpPr txBox="1"/>
          <p:nvPr/>
        </p:nvSpPr>
        <p:spPr>
          <a:xfrm>
            <a:off x="784225" y="550545"/>
            <a:ext cx="10627995" cy="513016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二、河流地貌</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1.</a:t>
            </a: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不同河段的河流地貌</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）河</a:t>
            </a:r>
            <a:r>
              <a:rPr lang="zh-CN" altLang="en-US" sz="2800">
                <a:latin typeface="宋体" panose="02010600030101010101" pitchFamily="2" charset="-122"/>
                <a:ea typeface="宋体" panose="02010600030101010101" pitchFamily="2" charset="-122"/>
                <a:cs typeface="宋体" panose="02010600030101010101" pitchFamily="2" charset="-122"/>
              </a:rPr>
              <a:t>流上</a:t>
            </a:r>
            <a:r>
              <a:rPr lang="zh-CN" altLang="en-US" sz="2800" smtClean="0">
                <a:latin typeface="宋体" panose="02010600030101010101" pitchFamily="2" charset="-122"/>
                <a:ea typeface="宋体" panose="02010600030101010101" pitchFamily="2" charset="-122"/>
                <a:cs typeface="宋体" panose="02010600030101010101" pitchFamily="2" charset="-122"/>
              </a:rPr>
              <a:t>游（山区）</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形</a:t>
            </a:r>
            <a:r>
              <a:rPr lang="zh-CN" altLang="en-US" sz="2800" smtClean="0">
                <a:latin typeface="宋体" panose="02010600030101010101" pitchFamily="2" charset="-122"/>
                <a:ea typeface="宋体" panose="02010600030101010101" pitchFamily="2" charset="-122"/>
                <a:cs typeface="宋体" panose="02010600030101010101" pitchFamily="2" charset="-122"/>
              </a:rPr>
              <a:t>成：河</a:t>
            </a:r>
            <a:r>
              <a:rPr lang="zh-CN" altLang="en-US" sz="2800">
                <a:latin typeface="宋体" panose="02010600030101010101" pitchFamily="2" charset="-122"/>
                <a:ea typeface="宋体" panose="02010600030101010101" pitchFamily="2" charset="-122"/>
                <a:cs typeface="宋体" panose="02010600030101010101" pitchFamily="2" charset="-122"/>
              </a:rPr>
              <a:t>流流经山</a:t>
            </a:r>
            <a:r>
              <a:rPr lang="zh-CN" altLang="en-US" sz="2800" smtClean="0">
                <a:latin typeface="宋体" panose="02010600030101010101" pitchFamily="2" charset="-122"/>
                <a:ea typeface="宋体" panose="02010600030101010101" pitchFamily="2" charset="-122"/>
                <a:cs typeface="宋体" panose="02010600030101010101" pitchFamily="2" charset="-122"/>
              </a:rPr>
              <a:t>区，水</a:t>
            </a:r>
            <a:r>
              <a:rPr lang="zh-CN" altLang="en-US" sz="2800">
                <a:latin typeface="宋体" panose="02010600030101010101" pitchFamily="2" charset="-122"/>
                <a:ea typeface="宋体" panose="02010600030101010101" pitchFamily="2" charset="-122"/>
                <a:cs typeface="宋体" panose="02010600030101010101" pitchFamily="2" charset="-122"/>
              </a:rPr>
              <a:t>流不断侵蚀河谷岩</a:t>
            </a:r>
            <a:r>
              <a:rPr lang="zh-CN" altLang="en-US" sz="2800" smtClean="0">
                <a:latin typeface="宋体" panose="02010600030101010101" pitchFamily="2" charset="-122"/>
                <a:ea typeface="宋体" panose="02010600030101010101" pitchFamily="2" charset="-122"/>
                <a:cs typeface="宋体" panose="02010600030101010101" pitchFamily="2" charset="-122"/>
              </a:rPr>
              <a:t>石，使</a:t>
            </a:r>
            <a:r>
              <a:rPr lang="zh-CN" altLang="en-US" sz="2800">
                <a:latin typeface="宋体" panose="02010600030101010101" pitchFamily="2" charset="-122"/>
                <a:ea typeface="宋体" panose="02010600030101010101" pitchFamily="2" charset="-122"/>
                <a:cs typeface="宋体" panose="02010600030101010101" pitchFamily="2" charset="-122"/>
              </a:rPr>
              <a:t>河谷两岸岩石崩</a:t>
            </a:r>
            <a:r>
              <a:rPr lang="zh-CN" altLang="en-US" sz="2800" smtClean="0">
                <a:latin typeface="宋体" panose="02010600030101010101" pitchFamily="2" charset="-122"/>
                <a:ea typeface="宋体" panose="02010600030101010101" pitchFamily="2" charset="-122"/>
                <a:cs typeface="宋体" panose="02010600030101010101" pitchFamily="2" charset="-122"/>
              </a:rPr>
              <a:t>解，形</a:t>
            </a:r>
            <a:r>
              <a:rPr lang="zh-CN" altLang="en-US" sz="2800">
                <a:latin typeface="宋体" panose="02010600030101010101" pitchFamily="2" charset="-122"/>
                <a:ea typeface="宋体" panose="02010600030101010101" pitchFamily="2" charset="-122"/>
                <a:cs typeface="宋体" panose="02010600030101010101" pitchFamily="2" charset="-122"/>
              </a:rPr>
              <a:t>成</a:t>
            </a:r>
            <a:r>
              <a:rPr lang="en-US" altLang="zh-CN" sz="2800">
                <a:latin typeface="宋体" panose="02010600030101010101" pitchFamily="2" charset="-122"/>
                <a:ea typeface="宋体" panose="02010600030101010101" pitchFamily="2" charset="-122"/>
                <a:cs typeface="宋体" panose="02010600030101010101" pitchFamily="2" charset="-122"/>
              </a:rPr>
              <a:t>“V”</a:t>
            </a:r>
            <a:r>
              <a:rPr lang="zh-CN" altLang="en-US" sz="2800">
                <a:latin typeface="宋体" panose="02010600030101010101" pitchFamily="2" charset="-122"/>
                <a:ea typeface="宋体" panose="02010600030101010101" pitchFamily="2" charset="-122"/>
                <a:cs typeface="宋体" panose="02010600030101010101" pitchFamily="2" charset="-122"/>
              </a:rPr>
              <a:t>形河谷。</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特</a:t>
            </a:r>
            <a:r>
              <a:rPr lang="zh-CN" altLang="en-US" sz="2800" smtClean="0">
                <a:latin typeface="宋体" panose="02010600030101010101" pitchFamily="2" charset="-122"/>
                <a:ea typeface="宋体" panose="02010600030101010101" pitchFamily="2" charset="-122"/>
                <a:cs typeface="宋体" panose="02010600030101010101" pitchFamily="2" charset="-122"/>
              </a:rPr>
              <a:t>征：</a:t>
            </a:r>
            <a:r>
              <a:rPr lang="en-US" altLang="zh-CN"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V”</a:t>
            </a:r>
            <a:r>
              <a:rPr lang="zh-CN" altLang="en-US" sz="2800">
                <a:latin typeface="宋体" panose="02010600030101010101" pitchFamily="2" charset="-122"/>
                <a:ea typeface="宋体" panose="02010600030101010101" pitchFamily="2" charset="-122"/>
                <a:cs typeface="宋体" panose="02010600030101010101" pitchFamily="2" charset="-122"/>
              </a:rPr>
              <a:t>形河谷深度</a:t>
            </a:r>
            <a:r>
              <a:rPr lang="zh-CN" altLang="en-US" sz="2800" smtClean="0">
                <a:latin typeface="宋体" panose="02010600030101010101" pitchFamily="2" charset="-122"/>
                <a:ea typeface="宋体" panose="02010600030101010101" pitchFamily="2" charset="-122"/>
                <a:cs typeface="宋体" panose="02010600030101010101" pitchFamily="2" charset="-122"/>
              </a:rPr>
              <a:t>大，岸</a:t>
            </a:r>
            <a:r>
              <a:rPr lang="zh-CN" altLang="en-US" sz="2800">
                <a:latin typeface="宋体" panose="02010600030101010101" pitchFamily="2" charset="-122"/>
                <a:ea typeface="宋体" panose="02010600030101010101" pitchFamily="2" charset="-122"/>
                <a:cs typeface="宋体" panose="02010600030101010101" pitchFamily="2" charset="-122"/>
              </a:rPr>
              <a:t>壁较</a:t>
            </a:r>
            <a:r>
              <a:rPr lang="zh-CN" altLang="en-US" sz="2800" smtClean="0">
                <a:latin typeface="宋体" panose="02010600030101010101" pitchFamily="2" charset="-122"/>
                <a:ea typeface="宋体" panose="02010600030101010101" pitchFamily="2" charset="-122"/>
                <a:cs typeface="宋体" panose="02010600030101010101" pitchFamily="2" charset="-122"/>
              </a:rPr>
              <a:t>陡，谷</a:t>
            </a:r>
            <a:r>
              <a:rPr lang="zh-CN" altLang="en-US" sz="2800">
                <a:latin typeface="宋体" panose="02010600030101010101" pitchFamily="2" charset="-122"/>
                <a:ea typeface="宋体" panose="02010600030101010101" pitchFamily="2" charset="-122"/>
                <a:cs typeface="宋体" panose="02010600030101010101" pitchFamily="2" charset="-122"/>
              </a:rPr>
              <a:t>底狭</a:t>
            </a:r>
            <a:r>
              <a:rPr lang="zh-CN" altLang="en-US" sz="2800" smtClean="0">
                <a:latin typeface="宋体" panose="02010600030101010101" pitchFamily="2" charset="-122"/>
                <a:ea typeface="宋体" panose="02010600030101010101" pitchFamily="2" charset="-122"/>
                <a:cs typeface="宋体" panose="02010600030101010101" pitchFamily="2" charset="-122"/>
              </a:rPr>
              <a:t>窄，河</a:t>
            </a:r>
            <a:r>
              <a:rPr lang="zh-CN" altLang="en-US" sz="2800">
                <a:latin typeface="宋体" panose="02010600030101010101" pitchFamily="2" charset="-122"/>
                <a:ea typeface="宋体" panose="02010600030101010101" pitchFamily="2" charset="-122"/>
                <a:cs typeface="宋体" panose="02010600030101010101" pitchFamily="2" charset="-122"/>
              </a:rPr>
              <a:t>床底部起伏不</a:t>
            </a:r>
            <a:r>
              <a:rPr lang="zh-CN" altLang="en-US" sz="2800" smtClean="0">
                <a:latin typeface="宋体" panose="02010600030101010101" pitchFamily="2" charset="-122"/>
                <a:ea typeface="宋体" panose="02010600030101010101" pitchFamily="2" charset="-122"/>
                <a:cs typeface="宋体" panose="02010600030101010101" pitchFamily="2" charset="-122"/>
              </a:rPr>
              <a:t>平，常</a:t>
            </a:r>
            <a:r>
              <a:rPr lang="zh-CN" altLang="en-US" sz="2800">
                <a:latin typeface="宋体" panose="02010600030101010101" pitchFamily="2" charset="-122"/>
                <a:ea typeface="宋体" panose="02010600030101010101" pitchFamily="2" charset="-122"/>
                <a:cs typeface="宋体" panose="02010600030101010101" pitchFamily="2" charset="-122"/>
              </a:rPr>
              <a:t>见巨大石块和卵石。</a:t>
            </a:r>
          </a:p>
        </p:txBody>
      </p:sp>
    </p:spTree>
  </p:cSld>
  <p:clrMapOvr>
    <a:masterClrMapping/>
  </p:clrMapOvr>
  <p:transition spd="med">
    <p:pull/>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717550"/>
            <a:ext cx="10751185" cy="4907915"/>
          </a:xfrm>
          <a:prstGeom prst="rect">
            <a:avLst/>
          </a:prstGeom>
          <a:noFill/>
        </p:spPr>
        <p:txBody>
          <a:bodyPr wrap="square" rtlCol="0">
            <a:noAutofit/>
          </a:bodyPr>
          <a:lstStyle/>
          <a:p>
            <a:pPr indent="609600"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2</a:t>
            </a:r>
            <a:r>
              <a:rPr lang="zh-CN" altLang="en-US" sz="2400" smtClean="0">
                <a:latin typeface="宋体" panose="02010600030101010101" pitchFamily="2" charset="-122"/>
                <a:ea typeface="宋体" panose="02010600030101010101" pitchFamily="2" charset="-122"/>
                <a:cs typeface="宋体" panose="02010600030101010101" pitchFamily="2" charset="-122"/>
              </a:rPr>
              <a:t>）河</a:t>
            </a:r>
            <a:r>
              <a:rPr lang="zh-CN" altLang="en-US" sz="2400">
                <a:latin typeface="宋体" panose="02010600030101010101" pitchFamily="2" charset="-122"/>
                <a:ea typeface="宋体" panose="02010600030101010101" pitchFamily="2" charset="-122"/>
                <a:cs typeface="宋体" panose="02010600030101010101" pitchFamily="2" charset="-122"/>
              </a:rPr>
              <a:t>流中下</a:t>
            </a:r>
            <a:r>
              <a:rPr lang="zh-CN" altLang="en-US" sz="2400" smtClean="0">
                <a:latin typeface="宋体" panose="02010600030101010101" pitchFamily="2" charset="-122"/>
                <a:ea typeface="宋体" panose="02010600030101010101" pitchFamily="2" charset="-122"/>
                <a:cs typeface="宋体" panose="02010600030101010101" pitchFamily="2" charset="-122"/>
              </a:rPr>
              <a:t>游（平原）</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形</a:t>
            </a:r>
            <a:r>
              <a:rPr lang="zh-CN" altLang="en-US" sz="2400" smtClean="0">
                <a:latin typeface="宋体" panose="02010600030101010101" pitchFamily="2" charset="-122"/>
                <a:ea typeface="宋体" panose="02010600030101010101" pitchFamily="2" charset="-122"/>
                <a:cs typeface="宋体" panose="02010600030101010101" pitchFamily="2" charset="-122"/>
              </a:rPr>
              <a:t>成：河</a:t>
            </a:r>
            <a:r>
              <a:rPr lang="zh-CN" altLang="en-US" sz="2400">
                <a:latin typeface="宋体" panose="02010600030101010101" pitchFamily="2" charset="-122"/>
                <a:ea typeface="宋体" panose="02010600030101010101" pitchFamily="2" charset="-122"/>
                <a:cs typeface="宋体" panose="02010600030101010101" pitchFamily="2" charset="-122"/>
              </a:rPr>
              <a:t>流流</a:t>
            </a:r>
            <a:r>
              <a:rPr lang="zh-CN" altLang="en-US" sz="2400" smtClean="0">
                <a:latin typeface="宋体" panose="02010600030101010101" pitchFamily="2" charset="-122"/>
                <a:ea typeface="宋体" panose="02010600030101010101" pitchFamily="2" charset="-122"/>
                <a:cs typeface="宋体" panose="02010600030101010101" pitchFamily="2" charset="-122"/>
              </a:rPr>
              <a:t>出山地，进</a:t>
            </a:r>
            <a:r>
              <a:rPr lang="zh-CN" altLang="en-US" sz="2400">
                <a:latin typeface="宋体" panose="02010600030101010101" pitchFamily="2" charset="-122"/>
                <a:ea typeface="宋体" panose="02010600030101010101" pitchFamily="2" charset="-122"/>
                <a:cs typeface="宋体" panose="02010600030101010101" pitchFamily="2" charset="-122"/>
              </a:rPr>
              <a:t>入平原地</a:t>
            </a:r>
            <a:r>
              <a:rPr lang="zh-CN" altLang="en-US" sz="2400" smtClean="0">
                <a:latin typeface="宋体" panose="02010600030101010101" pitchFamily="2" charset="-122"/>
                <a:ea typeface="宋体" panose="02010600030101010101" pitchFamily="2" charset="-122"/>
                <a:cs typeface="宋体" panose="02010600030101010101" pitchFamily="2" charset="-122"/>
              </a:rPr>
              <a:t>区，流</a:t>
            </a:r>
            <a:r>
              <a:rPr lang="zh-CN" altLang="en-US" sz="2400">
                <a:latin typeface="宋体" panose="02010600030101010101" pitchFamily="2" charset="-122"/>
                <a:ea typeface="宋体" panose="02010600030101010101" pitchFamily="2" charset="-122"/>
                <a:cs typeface="宋体" panose="02010600030101010101" pitchFamily="2" charset="-122"/>
              </a:rPr>
              <a:t>速变</a:t>
            </a:r>
            <a:r>
              <a:rPr lang="zh-CN" altLang="en-US" sz="2400" smtClean="0">
                <a:latin typeface="宋体" panose="02010600030101010101" pitchFamily="2" charset="-122"/>
                <a:ea typeface="宋体" panose="02010600030101010101" pitchFamily="2" charset="-122"/>
                <a:cs typeface="宋体" panose="02010600030101010101" pitchFamily="2" charset="-122"/>
              </a:rPr>
              <a:t>慢，河</a:t>
            </a:r>
            <a:r>
              <a:rPr lang="zh-CN" altLang="en-US" sz="2400">
                <a:latin typeface="宋体" panose="02010600030101010101" pitchFamily="2" charset="-122"/>
                <a:ea typeface="宋体" panose="02010600030101010101" pitchFamily="2" charset="-122"/>
                <a:cs typeface="宋体" panose="02010600030101010101" pitchFamily="2" charset="-122"/>
              </a:rPr>
              <a:t>流堆积而形成冲积平原。</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特</a:t>
            </a:r>
            <a:r>
              <a:rPr lang="zh-CN" altLang="en-US" sz="2400" smtClean="0">
                <a:latin typeface="宋体" panose="02010600030101010101" pitchFamily="2" charset="-122"/>
                <a:ea typeface="宋体" panose="02010600030101010101" pitchFamily="2" charset="-122"/>
                <a:cs typeface="宋体" panose="02010600030101010101" pitchFamily="2" charset="-122"/>
              </a:rPr>
              <a:t>征：</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a.</a:t>
            </a:r>
            <a:r>
              <a:rPr lang="zh-CN" altLang="en-US" sz="2400">
                <a:latin typeface="宋体" panose="02010600030101010101" pitchFamily="2" charset="-122"/>
                <a:ea typeface="宋体" panose="02010600030101010101" pitchFamily="2" charset="-122"/>
                <a:cs typeface="宋体" panose="02010600030101010101" pitchFamily="2" charset="-122"/>
              </a:rPr>
              <a:t>河谷呈宽而浅的槽</a:t>
            </a:r>
            <a:r>
              <a:rPr lang="zh-CN" altLang="en-US" sz="2400" smtClean="0">
                <a:latin typeface="宋体" panose="02010600030101010101" pitchFamily="2" charset="-122"/>
                <a:ea typeface="宋体" panose="02010600030101010101" pitchFamily="2" charset="-122"/>
                <a:cs typeface="宋体" panose="02010600030101010101" pitchFamily="2" charset="-122"/>
              </a:rPr>
              <a:t>形；</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b.</a:t>
            </a:r>
            <a:r>
              <a:rPr lang="zh-CN" altLang="en-US" sz="2400">
                <a:latin typeface="宋体" panose="02010600030101010101" pitchFamily="2" charset="-122"/>
                <a:ea typeface="宋体" panose="02010600030101010101" pitchFamily="2" charset="-122"/>
                <a:cs typeface="宋体" panose="02010600030101010101" pitchFamily="2" charset="-122"/>
              </a:rPr>
              <a:t>河谷两岸一般发育较为宽广的冲积平</a:t>
            </a:r>
            <a:r>
              <a:rPr lang="zh-CN" altLang="en-US" sz="2400" smtClean="0">
                <a:latin typeface="宋体" panose="02010600030101010101" pitchFamily="2" charset="-122"/>
                <a:ea typeface="宋体" panose="02010600030101010101" pitchFamily="2" charset="-122"/>
                <a:cs typeface="宋体" panose="02010600030101010101" pitchFamily="2" charset="-122"/>
              </a:rPr>
              <a:t>原；冲</a:t>
            </a:r>
            <a:r>
              <a:rPr lang="zh-CN" altLang="en-US" sz="2400">
                <a:latin typeface="宋体" panose="02010600030101010101" pitchFamily="2" charset="-122"/>
                <a:ea typeface="宋体" panose="02010600030101010101" pitchFamily="2" charset="-122"/>
                <a:cs typeface="宋体" panose="02010600030101010101" pitchFamily="2" charset="-122"/>
              </a:rPr>
              <a:t>积平原地势低</a:t>
            </a:r>
            <a:r>
              <a:rPr lang="zh-CN" altLang="en-US" sz="2400" smtClean="0">
                <a:latin typeface="宋体" panose="02010600030101010101" pitchFamily="2" charset="-122"/>
                <a:ea typeface="宋体" panose="02010600030101010101" pitchFamily="2" charset="-122"/>
                <a:cs typeface="宋体" panose="02010600030101010101" pitchFamily="2" charset="-122"/>
              </a:rPr>
              <a:t>平，组</a:t>
            </a:r>
            <a:r>
              <a:rPr lang="zh-CN" altLang="en-US" sz="2400">
                <a:latin typeface="宋体" panose="02010600030101010101" pitchFamily="2" charset="-122"/>
                <a:ea typeface="宋体" panose="02010600030101010101" pitchFamily="2" charset="-122"/>
                <a:cs typeface="宋体" panose="02010600030101010101" pitchFamily="2" charset="-122"/>
              </a:rPr>
              <a:t>成物质颗粒较</a:t>
            </a:r>
            <a:r>
              <a:rPr lang="zh-CN" altLang="en-US" sz="2400" smtClean="0">
                <a:latin typeface="宋体" panose="02010600030101010101" pitchFamily="2" charset="-122"/>
                <a:ea typeface="宋体" panose="02010600030101010101" pitchFamily="2" charset="-122"/>
                <a:cs typeface="宋体" panose="02010600030101010101" pitchFamily="2" charset="-122"/>
              </a:rPr>
              <a:t>细，多</a:t>
            </a:r>
            <a:r>
              <a:rPr lang="zh-CN" altLang="en-US" sz="2400">
                <a:latin typeface="宋体" panose="02010600030101010101" pitchFamily="2" charset="-122"/>
                <a:ea typeface="宋体" panose="02010600030101010101" pitchFamily="2" charset="-122"/>
                <a:cs typeface="宋体" panose="02010600030101010101" pitchFamily="2" charset="-122"/>
              </a:rPr>
              <a:t>是重要的农业生产基地。</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smtClean="0">
                <a:latin typeface="宋体" panose="02010600030101010101" pitchFamily="2" charset="-122"/>
                <a:ea typeface="宋体" panose="02010600030101010101" pitchFamily="2" charset="-122"/>
                <a:cs typeface="宋体" panose="02010600030101010101" pitchFamily="2" charset="-122"/>
              </a:rPr>
              <a:t>c.</a:t>
            </a:r>
            <a:r>
              <a:rPr lang="zh-CN" altLang="en-US" sz="2400">
                <a:latin typeface="宋体" panose="02010600030101010101" pitchFamily="2" charset="-122"/>
                <a:ea typeface="宋体" panose="02010600030101010101" pitchFamily="2" charset="-122"/>
                <a:cs typeface="宋体" panose="02010600030101010101" pitchFamily="2" charset="-122"/>
              </a:rPr>
              <a:t>冲积平原是由河流携带的泥沙大量堆积而成的。其山前部分坡度较</a:t>
            </a:r>
            <a:r>
              <a:rPr lang="zh-CN" altLang="en-US" sz="2400" smtClean="0">
                <a:latin typeface="宋体" panose="02010600030101010101" pitchFamily="2" charset="-122"/>
                <a:ea typeface="宋体" panose="02010600030101010101" pitchFamily="2" charset="-122"/>
                <a:cs typeface="宋体" panose="02010600030101010101" pitchFamily="2" charset="-122"/>
              </a:rPr>
              <a:t>大，沉</a:t>
            </a:r>
            <a:r>
              <a:rPr lang="zh-CN" altLang="en-US" sz="2400">
                <a:latin typeface="宋体" panose="02010600030101010101" pitchFamily="2" charset="-122"/>
                <a:ea typeface="宋体" panose="02010600030101010101" pitchFamily="2" charset="-122"/>
                <a:cs typeface="宋体" panose="02010600030101010101" pitchFamily="2" charset="-122"/>
              </a:rPr>
              <a:t>积物颗粒较</a:t>
            </a:r>
            <a:r>
              <a:rPr lang="zh-CN" altLang="en-US" sz="2400" smtClean="0">
                <a:latin typeface="宋体" panose="02010600030101010101" pitchFamily="2" charset="-122"/>
                <a:ea typeface="宋体" panose="02010600030101010101" pitchFamily="2" charset="-122"/>
                <a:cs typeface="宋体" panose="02010600030101010101" pitchFamily="2" charset="-122"/>
              </a:rPr>
              <a:t>粗；主</a:t>
            </a:r>
            <a:r>
              <a:rPr lang="zh-CN" altLang="en-US" sz="2400">
                <a:latin typeface="宋体" panose="02010600030101010101" pitchFamily="2" charset="-122"/>
                <a:ea typeface="宋体" panose="02010600030101010101" pitchFamily="2" charset="-122"/>
                <a:cs typeface="宋体" panose="02010600030101010101" pitchFamily="2" charset="-122"/>
              </a:rPr>
              <a:t>体部分坡度较</a:t>
            </a:r>
            <a:r>
              <a:rPr lang="zh-CN" altLang="en-US" sz="2400" smtClean="0">
                <a:latin typeface="宋体" panose="02010600030101010101" pitchFamily="2" charset="-122"/>
                <a:ea typeface="宋体" panose="02010600030101010101" pitchFamily="2" charset="-122"/>
                <a:cs typeface="宋体" panose="02010600030101010101" pitchFamily="2" charset="-122"/>
              </a:rPr>
              <a:t>缓，沉</a:t>
            </a:r>
            <a:r>
              <a:rPr lang="zh-CN" altLang="en-US" sz="2400">
                <a:latin typeface="宋体" panose="02010600030101010101" pitchFamily="2" charset="-122"/>
                <a:ea typeface="宋体" panose="02010600030101010101" pitchFamily="2" charset="-122"/>
                <a:cs typeface="宋体" panose="02010600030101010101" pitchFamily="2" charset="-122"/>
              </a:rPr>
              <a:t>积物颗粒较</a:t>
            </a:r>
            <a:r>
              <a:rPr lang="zh-CN" altLang="en-US" sz="2400" smtClean="0">
                <a:latin typeface="宋体" panose="02010600030101010101" pitchFamily="2" charset="-122"/>
                <a:ea typeface="宋体" panose="02010600030101010101" pitchFamily="2" charset="-122"/>
                <a:cs typeface="宋体" panose="02010600030101010101" pitchFamily="2" charset="-122"/>
              </a:rPr>
              <a:t>细，湖</a:t>
            </a:r>
            <a:r>
              <a:rPr lang="zh-CN" altLang="en-US" sz="2400">
                <a:latin typeface="宋体" panose="02010600030101010101" pitchFamily="2" charset="-122"/>
                <a:ea typeface="宋体" panose="02010600030101010101" pitchFamily="2" charset="-122"/>
                <a:cs typeface="宋体" panose="02010600030101010101" pitchFamily="2" charset="-122"/>
              </a:rPr>
              <a:t>沼较</a:t>
            </a:r>
            <a:r>
              <a:rPr lang="zh-CN" altLang="en-US" sz="2400" smtClean="0">
                <a:latin typeface="宋体" panose="02010600030101010101" pitchFamily="2" charset="-122"/>
                <a:ea typeface="宋体" panose="02010600030101010101" pitchFamily="2" charset="-122"/>
                <a:cs typeface="宋体" panose="02010600030101010101" pitchFamily="2" charset="-122"/>
              </a:rPr>
              <a:t>多；接</a:t>
            </a:r>
            <a:r>
              <a:rPr lang="zh-CN" altLang="en-US" sz="2400">
                <a:latin typeface="宋体" panose="02010600030101010101" pitchFamily="2" charset="-122"/>
                <a:ea typeface="宋体" panose="02010600030101010101" pitchFamily="2" charset="-122"/>
                <a:cs typeface="宋体" panose="02010600030101010101" pitchFamily="2" charset="-122"/>
              </a:rPr>
              <a:t>近河口部</a:t>
            </a:r>
            <a:r>
              <a:rPr lang="zh-CN" altLang="en-US" sz="2400" smtClean="0">
                <a:latin typeface="宋体" panose="02010600030101010101" pitchFamily="2" charset="-122"/>
                <a:ea typeface="宋体" panose="02010600030101010101" pitchFamily="2" charset="-122"/>
                <a:cs typeface="宋体" panose="02010600030101010101" pitchFamily="2" charset="-122"/>
              </a:rPr>
              <a:t>分，坡</a:t>
            </a:r>
            <a:r>
              <a:rPr lang="zh-CN" altLang="en-US" sz="2400">
                <a:latin typeface="宋体" panose="02010600030101010101" pitchFamily="2" charset="-122"/>
                <a:ea typeface="宋体" panose="02010600030101010101" pitchFamily="2" charset="-122"/>
                <a:cs typeface="宋体" panose="02010600030101010101" pitchFamily="2" charset="-122"/>
              </a:rPr>
              <a:t>度很</a:t>
            </a:r>
            <a:r>
              <a:rPr lang="zh-CN" altLang="en-US" sz="2400" smtClean="0">
                <a:latin typeface="宋体" panose="02010600030101010101" pitchFamily="2" charset="-122"/>
                <a:ea typeface="宋体" panose="02010600030101010101" pitchFamily="2" charset="-122"/>
                <a:cs typeface="宋体" panose="02010600030101010101" pitchFamily="2" charset="-122"/>
              </a:rPr>
              <a:t>缓，沉</a:t>
            </a:r>
            <a:r>
              <a:rPr lang="zh-CN" altLang="en-US" sz="2400">
                <a:latin typeface="宋体" panose="02010600030101010101" pitchFamily="2" charset="-122"/>
                <a:ea typeface="宋体" panose="02010600030101010101" pitchFamily="2" charset="-122"/>
                <a:cs typeface="宋体" panose="02010600030101010101" pitchFamily="2" charset="-122"/>
              </a:rPr>
              <a:t>积物颗粒很细。</a:t>
            </a:r>
          </a:p>
        </p:txBody>
      </p:sp>
    </p:spTree>
  </p:cSld>
  <p:clrMapOvr>
    <a:masterClrMapping/>
  </p:clrMapOvr>
  <p:transition spd="med">
    <p:pull/>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511175"/>
            <a:ext cx="10734675" cy="561022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）河</a:t>
            </a:r>
            <a:r>
              <a:rPr lang="zh-CN" altLang="en-US" sz="2800">
                <a:latin typeface="宋体" panose="02010600030101010101" pitchFamily="2" charset="-122"/>
                <a:ea typeface="宋体" panose="02010600030101010101" pitchFamily="2" charset="-122"/>
                <a:cs typeface="宋体" panose="02010600030101010101" pitchFamily="2" charset="-122"/>
              </a:rPr>
              <a:t>口</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形</a:t>
            </a:r>
            <a:r>
              <a:rPr lang="zh-CN" altLang="en-US" sz="2800" smtClean="0">
                <a:latin typeface="宋体" panose="02010600030101010101" pitchFamily="2" charset="-122"/>
                <a:ea typeface="宋体" panose="02010600030101010101" pitchFamily="2" charset="-122"/>
                <a:cs typeface="宋体" panose="02010600030101010101" pitchFamily="2" charset="-122"/>
              </a:rPr>
              <a:t>成：河</a:t>
            </a:r>
            <a:r>
              <a:rPr lang="zh-CN" altLang="en-US" sz="2800">
                <a:latin typeface="宋体" panose="02010600030101010101" pitchFamily="2" charset="-122"/>
                <a:ea typeface="宋体" panose="02010600030101010101" pitchFamily="2" charset="-122"/>
                <a:cs typeface="宋体" panose="02010600030101010101" pitchFamily="2" charset="-122"/>
              </a:rPr>
              <a:t>流入海或入湖</a:t>
            </a:r>
            <a:r>
              <a:rPr lang="zh-CN" altLang="en-US" sz="2800" smtClean="0">
                <a:latin typeface="宋体" panose="02010600030101010101" pitchFamily="2" charset="-122"/>
                <a:ea typeface="宋体" panose="02010600030101010101" pitchFamily="2" charset="-122"/>
                <a:cs typeface="宋体" panose="02010600030101010101" pitchFamily="2" charset="-122"/>
              </a:rPr>
              <a:t>处，泥</a:t>
            </a:r>
            <a:r>
              <a:rPr lang="zh-CN" altLang="en-US" sz="2800">
                <a:latin typeface="宋体" panose="02010600030101010101" pitchFamily="2" charset="-122"/>
                <a:ea typeface="宋体" panose="02010600030101010101" pitchFamily="2" charset="-122"/>
                <a:cs typeface="宋体" panose="02010600030101010101" pitchFamily="2" charset="-122"/>
              </a:rPr>
              <a:t>沙淤</a:t>
            </a:r>
            <a:r>
              <a:rPr lang="zh-CN" altLang="en-US" sz="2800" smtClean="0">
                <a:latin typeface="宋体" panose="02010600030101010101" pitchFamily="2" charset="-122"/>
                <a:ea typeface="宋体" panose="02010600030101010101" pitchFamily="2" charset="-122"/>
                <a:cs typeface="宋体" panose="02010600030101010101" pitchFamily="2" charset="-122"/>
              </a:rPr>
              <a:t>积，多</a:t>
            </a:r>
            <a:r>
              <a:rPr lang="zh-CN" altLang="en-US" sz="2800">
                <a:latin typeface="宋体" panose="02010600030101010101" pitchFamily="2" charset="-122"/>
                <a:ea typeface="宋体" panose="02010600030101010101" pitchFamily="2" charset="-122"/>
                <a:cs typeface="宋体" panose="02010600030101010101" pitchFamily="2" charset="-122"/>
              </a:rPr>
              <a:t>发育三角洲。</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特</a:t>
            </a:r>
            <a:r>
              <a:rPr lang="zh-CN" altLang="en-US" sz="2800" smtClean="0">
                <a:latin typeface="宋体" panose="02010600030101010101" pitchFamily="2" charset="-122"/>
                <a:ea typeface="宋体" panose="02010600030101010101" pitchFamily="2" charset="-122"/>
                <a:cs typeface="宋体" panose="02010600030101010101" pitchFamily="2" charset="-122"/>
              </a:rPr>
              <a:t>征：</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三角洲地势低</a:t>
            </a:r>
            <a:r>
              <a:rPr lang="zh-CN" altLang="en-US" sz="2800" smtClean="0">
                <a:latin typeface="宋体" panose="02010600030101010101" pitchFamily="2" charset="-122"/>
                <a:ea typeface="宋体" panose="02010600030101010101" pitchFamily="2" charset="-122"/>
                <a:cs typeface="宋体" panose="02010600030101010101" pitchFamily="2" charset="-122"/>
              </a:rPr>
              <a:t>平，组</a:t>
            </a:r>
            <a:r>
              <a:rPr lang="zh-CN" altLang="en-US" sz="2800">
                <a:latin typeface="宋体" panose="02010600030101010101" pitchFamily="2" charset="-122"/>
                <a:ea typeface="宋体" panose="02010600030101010101" pitchFamily="2" charset="-122"/>
                <a:cs typeface="宋体" panose="02010600030101010101" pitchFamily="2" charset="-122"/>
              </a:rPr>
              <a:t>成物质颗粒较</a:t>
            </a:r>
            <a:r>
              <a:rPr lang="zh-CN" altLang="en-US" sz="2800" smtClean="0">
                <a:latin typeface="宋体" panose="02010600030101010101" pitchFamily="2" charset="-122"/>
                <a:ea typeface="宋体" panose="02010600030101010101" pitchFamily="2" charset="-122"/>
                <a:cs typeface="宋体" panose="02010600030101010101" pitchFamily="2" charset="-122"/>
              </a:rPr>
              <a:t>细，适</a:t>
            </a:r>
            <a:r>
              <a:rPr lang="zh-CN" altLang="en-US" sz="2800">
                <a:latin typeface="宋体" panose="02010600030101010101" pitchFamily="2" charset="-122"/>
                <a:ea typeface="宋体" panose="02010600030101010101" pitchFamily="2" charset="-122"/>
                <a:cs typeface="宋体" panose="02010600030101010101" pitchFamily="2" charset="-122"/>
              </a:rPr>
              <a:t>合农耕。</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三角洲的平面形态近似三角</a:t>
            </a:r>
            <a:r>
              <a:rPr lang="zh-CN" altLang="en-US" sz="2800" smtClean="0">
                <a:latin typeface="宋体" panose="02010600030101010101" pitchFamily="2" charset="-122"/>
                <a:ea typeface="宋体" panose="02010600030101010101" pitchFamily="2" charset="-122"/>
                <a:cs typeface="宋体" panose="02010600030101010101" pitchFamily="2" charset="-122"/>
              </a:rPr>
              <a:t>形，沉</a:t>
            </a:r>
            <a:r>
              <a:rPr lang="zh-CN" altLang="en-US" sz="2800">
                <a:latin typeface="宋体" panose="02010600030101010101" pitchFamily="2" charset="-122"/>
                <a:ea typeface="宋体" panose="02010600030101010101" pitchFamily="2" charset="-122"/>
                <a:cs typeface="宋体" panose="02010600030101010101" pitchFamily="2" charset="-122"/>
              </a:rPr>
              <a:t>积物颗粒由河口向海变细。</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河流特殊地</a:t>
            </a:r>
            <a:r>
              <a:rPr lang="zh-CN" altLang="en-US" sz="2800" b="1" smtClean="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貌：河</a:t>
            </a:r>
            <a:r>
              <a:rPr lang="zh-CN" altLang="en-US" sz="2800" b="1">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rPr>
              <a:t>曲与牛轭湖</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河道呈</a:t>
            </a:r>
            <a:r>
              <a:rPr lang="en-US" altLang="zh-CN" sz="2800">
                <a:latin typeface="宋体" panose="02010600030101010101" pitchFamily="2" charset="-122"/>
                <a:ea typeface="宋体" panose="02010600030101010101" pitchFamily="2" charset="-122"/>
                <a:cs typeface="宋体" panose="02010600030101010101" pitchFamily="2" charset="-122"/>
              </a:rPr>
              <a:t>“S”</a:t>
            </a:r>
            <a:r>
              <a:rPr lang="zh-CN" altLang="en-US" sz="2800">
                <a:latin typeface="宋体" panose="02010600030101010101" pitchFamily="2" charset="-122"/>
                <a:ea typeface="宋体" panose="02010600030101010101" pitchFamily="2" charset="-122"/>
                <a:cs typeface="宋体" panose="02010600030101010101" pitchFamily="2" charset="-122"/>
              </a:rPr>
              <a:t>形弯</a:t>
            </a:r>
            <a:r>
              <a:rPr lang="zh-CN" altLang="en-US" sz="2800" smtClean="0">
                <a:latin typeface="宋体" panose="02010600030101010101" pitchFamily="2" charset="-122"/>
                <a:ea typeface="宋体" panose="02010600030101010101" pitchFamily="2" charset="-122"/>
                <a:cs typeface="宋体" panose="02010600030101010101" pitchFamily="2" charset="-122"/>
              </a:rPr>
              <a:t>曲，叫</a:t>
            </a:r>
            <a:r>
              <a:rPr lang="zh-CN" altLang="en-US" sz="2800">
                <a:latin typeface="宋体" panose="02010600030101010101" pitchFamily="2" charset="-122"/>
                <a:ea typeface="宋体" panose="02010600030101010101" pitchFamily="2" charset="-122"/>
                <a:cs typeface="宋体" panose="02010600030101010101" pitchFamily="2" charset="-122"/>
              </a:rPr>
              <a:t>河</a:t>
            </a:r>
            <a:r>
              <a:rPr lang="zh-CN" altLang="en-US" sz="2800" smtClean="0">
                <a:latin typeface="宋体" panose="02010600030101010101" pitchFamily="2" charset="-122"/>
                <a:ea typeface="宋体" panose="02010600030101010101" pitchFamily="2" charset="-122"/>
                <a:cs typeface="宋体" panose="02010600030101010101" pitchFamily="2" charset="-122"/>
              </a:rPr>
              <a:t>曲，主</a:t>
            </a:r>
            <a:r>
              <a:rPr lang="zh-CN" altLang="en-US" sz="2800">
                <a:latin typeface="宋体" panose="02010600030101010101" pitchFamily="2" charset="-122"/>
                <a:ea typeface="宋体" panose="02010600030101010101" pitchFamily="2" charset="-122"/>
                <a:cs typeface="宋体" panose="02010600030101010101" pitchFamily="2" charset="-122"/>
              </a:rPr>
              <a:t>要分布在地势平缓的地</a:t>
            </a:r>
            <a:r>
              <a:rPr lang="zh-CN" altLang="en-US" sz="2800" smtClean="0">
                <a:latin typeface="宋体" panose="02010600030101010101" pitchFamily="2" charset="-122"/>
                <a:ea typeface="宋体" panose="02010600030101010101" pitchFamily="2" charset="-122"/>
                <a:cs typeface="宋体" panose="02010600030101010101" pitchFamily="2" charset="-122"/>
              </a:rPr>
              <a:t>区；若</a:t>
            </a:r>
            <a:r>
              <a:rPr lang="zh-CN" altLang="en-US" sz="2800">
                <a:latin typeface="宋体" panose="02010600030101010101" pitchFamily="2" charset="-122"/>
                <a:ea typeface="宋体" panose="02010600030101010101" pitchFamily="2" charset="-122"/>
                <a:cs typeface="宋体" panose="02010600030101010101" pitchFamily="2" charset="-122"/>
              </a:rPr>
              <a:t>洪水泛</a:t>
            </a:r>
            <a:r>
              <a:rPr lang="zh-CN" altLang="en-US" sz="2800" smtClean="0">
                <a:latin typeface="宋体" panose="02010600030101010101" pitchFamily="2" charset="-122"/>
                <a:ea typeface="宋体" panose="02010600030101010101" pitchFamily="2" charset="-122"/>
                <a:cs typeface="宋体" panose="02010600030101010101" pitchFamily="2" charset="-122"/>
              </a:rPr>
              <a:t>滥，河</a:t>
            </a:r>
            <a:r>
              <a:rPr lang="zh-CN" altLang="en-US" sz="2800">
                <a:latin typeface="宋体" panose="02010600030101010101" pitchFamily="2" charset="-122"/>
                <a:ea typeface="宋体" panose="02010600030101010101" pitchFamily="2" charset="-122"/>
                <a:cs typeface="宋体" panose="02010600030101010101" pitchFamily="2" charset="-122"/>
              </a:rPr>
              <a:t>水可能冲断河曲的颈</a:t>
            </a:r>
            <a:r>
              <a:rPr lang="zh-CN" altLang="en-US" sz="2800" smtClean="0">
                <a:latin typeface="宋体" panose="02010600030101010101" pitchFamily="2" charset="-122"/>
                <a:ea typeface="宋体" panose="02010600030101010101" pitchFamily="2" charset="-122"/>
                <a:cs typeface="宋体" panose="02010600030101010101" pitchFamily="2" charset="-122"/>
              </a:rPr>
              <a:t>部，使</a:t>
            </a:r>
            <a:r>
              <a:rPr lang="zh-CN" altLang="en-US" sz="2800">
                <a:latin typeface="宋体" panose="02010600030101010101" pitchFamily="2" charset="-122"/>
                <a:ea typeface="宋体" panose="02010600030101010101" pitchFamily="2" charset="-122"/>
                <a:cs typeface="宋体" panose="02010600030101010101" pitchFamily="2" charset="-122"/>
              </a:rPr>
              <a:t>弯曲部分与河道分</a:t>
            </a:r>
            <a:r>
              <a:rPr lang="zh-CN" altLang="en-US" sz="2800" smtClean="0">
                <a:latin typeface="宋体" panose="02010600030101010101" pitchFamily="2" charset="-122"/>
                <a:ea typeface="宋体" panose="02010600030101010101" pitchFamily="2" charset="-122"/>
                <a:cs typeface="宋体" panose="02010600030101010101" pitchFamily="2" charset="-122"/>
              </a:rPr>
              <a:t>离，形</a:t>
            </a:r>
            <a:r>
              <a:rPr lang="zh-CN" altLang="en-US" sz="2800">
                <a:latin typeface="宋体" panose="02010600030101010101" pitchFamily="2" charset="-122"/>
                <a:ea typeface="宋体" panose="02010600030101010101" pitchFamily="2" charset="-122"/>
                <a:cs typeface="宋体" panose="02010600030101010101" pitchFamily="2" charset="-122"/>
              </a:rPr>
              <a:t>成牛轭湖。</a:t>
            </a:r>
          </a:p>
        </p:txBody>
      </p:sp>
    </p:spTree>
  </p:cSld>
  <p:clrMapOvr>
    <a:masterClrMapping/>
  </p:clrMapOvr>
  <p:transition spd="med">
    <p:pull/>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4" name="文本框 3"/>
          <p:cNvSpPr txBox="1"/>
          <p:nvPr/>
        </p:nvSpPr>
        <p:spPr>
          <a:xfrm>
            <a:off x="784860" y="675640"/>
            <a:ext cx="10676255" cy="427355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三、风沙地貌</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定</a:t>
            </a:r>
            <a:r>
              <a:rPr lang="zh-CN" altLang="en-US" sz="2800" smtClean="0">
                <a:latin typeface="宋体" panose="02010600030101010101" pitchFamily="2" charset="-122"/>
                <a:ea typeface="宋体" panose="02010600030101010101" pitchFamily="2" charset="-122"/>
                <a:cs typeface="宋体" panose="02010600030101010101" pitchFamily="2" charset="-122"/>
              </a:rPr>
              <a:t>义：在</a:t>
            </a:r>
            <a:r>
              <a:rPr lang="zh-CN" altLang="en-US" sz="2800">
                <a:latin typeface="宋体" panose="02010600030101010101" pitchFamily="2" charset="-122"/>
                <a:ea typeface="宋体" panose="02010600030101010101" pitchFamily="2" charset="-122"/>
                <a:cs typeface="宋体" panose="02010600030101010101" pitchFamily="2" charset="-122"/>
              </a:rPr>
              <a:t>干早地</a:t>
            </a:r>
            <a:r>
              <a:rPr lang="zh-CN" altLang="en-US" sz="2800" smtClean="0">
                <a:latin typeface="宋体" panose="02010600030101010101" pitchFamily="2" charset="-122"/>
                <a:ea typeface="宋体" panose="02010600030101010101" pitchFamily="2" charset="-122"/>
                <a:cs typeface="宋体" panose="02010600030101010101" pitchFamily="2" charset="-122"/>
              </a:rPr>
              <a:t>区，以</a:t>
            </a:r>
            <a:r>
              <a:rPr lang="zh-CN" altLang="en-US" sz="2800">
                <a:latin typeface="宋体" panose="02010600030101010101" pitchFamily="2" charset="-122"/>
                <a:ea typeface="宋体" panose="02010600030101010101" pitchFamily="2" charset="-122"/>
                <a:cs typeface="宋体" panose="02010600030101010101" pitchFamily="2" charset="-122"/>
              </a:rPr>
              <a:t>风力为主形成的各种地貌统称为风沙地貌。</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分</a:t>
            </a:r>
            <a:r>
              <a:rPr lang="zh-CN" altLang="en-US" sz="2800" smtClean="0">
                <a:latin typeface="宋体" panose="02010600030101010101" pitchFamily="2" charset="-122"/>
                <a:ea typeface="宋体" panose="02010600030101010101" pitchFamily="2" charset="-122"/>
                <a:cs typeface="宋体" panose="02010600030101010101" pitchFamily="2" charset="-122"/>
              </a:rPr>
              <a:t>布：在</a:t>
            </a:r>
            <a:r>
              <a:rPr lang="zh-CN" altLang="en-US" sz="2800">
                <a:latin typeface="宋体" panose="02010600030101010101" pitchFamily="2" charset="-122"/>
                <a:ea typeface="宋体" panose="02010600030101010101" pitchFamily="2" charset="-122"/>
                <a:cs typeface="宋体" panose="02010600030101010101" pitchFamily="2" charset="-122"/>
              </a:rPr>
              <a:t>我国主要分布在西北地</a:t>
            </a:r>
            <a:r>
              <a:rPr lang="zh-CN" altLang="en-US" sz="2800" smtClean="0">
                <a:latin typeface="宋体" panose="02010600030101010101" pitchFamily="2" charset="-122"/>
                <a:ea typeface="宋体" panose="02010600030101010101" pitchFamily="2" charset="-122"/>
                <a:cs typeface="宋体" panose="02010600030101010101" pitchFamily="2" charset="-122"/>
              </a:rPr>
              <a:t>区；在</a:t>
            </a:r>
            <a:r>
              <a:rPr lang="zh-CN" altLang="en-US" sz="2800">
                <a:latin typeface="宋体" panose="02010600030101010101" pitchFamily="2" charset="-122"/>
                <a:ea typeface="宋体" panose="02010600030101010101" pitchFamily="2" charset="-122"/>
                <a:cs typeface="宋体" panose="02010600030101010101" pitchFamily="2" charset="-122"/>
              </a:rPr>
              <a:t>多沙的河谷地带、植被稀少的沙质湖岸和海</a:t>
            </a:r>
            <a:r>
              <a:rPr lang="zh-CN" altLang="en-US" sz="2800" smtClean="0">
                <a:latin typeface="宋体" panose="02010600030101010101" pitchFamily="2" charset="-122"/>
                <a:ea typeface="宋体" panose="02010600030101010101" pitchFamily="2" charset="-122"/>
                <a:cs typeface="宋体" panose="02010600030101010101" pitchFamily="2" charset="-122"/>
              </a:rPr>
              <a:t>岸，也</a:t>
            </a:r>
            <a:r>
              <a:rPr lang="zh-CN" altLang="en-US" sz="2800">
                <a:latin typeface="宋体" panose="02010600030101010101" pitchFamily="2" charset="-122"/>
                <a:ea typeface="宋体" panose="02010600030101010101" pitchFamily="2" charset="-122"/>
                <a:cs typeface="宋体" panose="02010600030101010101" pitchFamily="2" charset="-122"/>
              </a:rPr>
              <a:t>能看到风沙地貌。</a:t>
            </a:r>
          </a:p>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4" name="文本框 3"/>
          <p:cNvSpPr txBox="1"/>
          <p:nvPr/>
        </p:nvSpPr>
        <p:spPr>
          <a:xfrm>
            <a:off x="784860" y="753745"/>
            <a:ext cx="10627995" cy="492696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类型</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）风</a:t>
            </a:r>
            <a:r>
              <a:rPr lang="zh-CN" altLang="en-US" sz="2800">
                <a:latin typeface="宋体" panose="02010600030101010101" pitchFamily="2" charset="-122"/>
                <a:ea typeface="宋体" panose="02010600030101010101" pitchFamily="2" charset="-122"/>
                <a:cs typeface="宋体" panose="02010600030101010101" pitchFamily="2" charset="-122"/>
              </a:rPr>
              <a:t>力侵蚀地貌</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风及其携带的沙粒冲击和摩擦岩</a:t>
            </a:r>
            <a:r>
              <a:rPr lang="zh-CN" altLang="en-US" sz="2800" smtClean="0">
                <a:latin typeface="宋体" panose="02010600030101010101" pitchFamily="2" charset="-122"/>
                <a:ea typeface="宋体" panose="02010600030101010101" pitchFamily="2" charset="-122"/>
                <a:cs typeface="宋体" panose="02010600030101010101" pitchFamily="2" charset="-122"/>
              </a:rPr>
              <a:t>石，天</a:t>
            </a:r>
            <a:r>
              <a:rPr lang="zh-CN" altLang="en-US" sz="2800">
                <a:latin typeface="宋体" panose="02010600030101010101" pitchFamily="2" charset="-122"/>
                <a:ea typeface="宋体" panose="02010600030101010101" pitchFamily="2" charset="-122"/>
                <a:cs typeface="宋体" panose="02010600030101010101" pitchFamily="2" charset="-122"/>
              </a:rPr>
              <a:t>长日</a:t>
            </a:r>
            <a:r>
              <a:rPr lang="zh-CN" altLang="en-US" sz="2800" smtClean="0">
                <a:latin typeface="宋体" panose="02010600030101010101" pitchFamily="2" charset="-122"/>
                <a:ea typeface="宋体" panose="02010600030101010101" pitchFamily="2" charset="-122"/>
                <a:cs typeface="宋体" panose="02010600030101010101" pitchFamily="2" charset="-122"/>
              </a:rPr>
              <a:t>久，就</a:t>
            </a:r>
            <a:r>
              <a:rPr lang="zh-CN" altLang="en-US" sz="2800">
                <a:latin typeface="宋体" panose="02010600030101010101" pitchFamily="2" charset="-122"/>
                <a:ea typeface="宋体" panose="02010600030101010101" pitchFamily="2" charset="-122"/>
                <a:cs typeface="宋体" panose="02010600030101010101" pitchFamily="2" charset="-122"/>
              </a:rPr>
              <a:t>会形成风蚀地</a:t>
            </a:r>
            <a:r>
              <a:rPr lang="zh-CN" altLang="en-US" sz="2800" smtClean="0">
                <a:latin typeface="宋体" panose="02010600030101010101" pitchFamily="2" charset="-122"/>
                <a:ea typeface="宋体" panose="02010600030101010101" pitchFamily="2" charset="-122"/>
                <a:cs typeface="宋体" panose="02010600030101010101" pitchFamily="2" charset="-122"/>
              </a:rPr>
              <a:t>貌，如</a:t>
            </a:r>
            <a:r>
              <a:rPr lang="zh-CN" altLang="en-US" sz="2800">
                <a:latin typeface="宋体" panose="02010600030101010101" pitchFamily="2" charset="-122"/>
                <a:ea typeface="宋体" panose="02010600030101010101" pitchFamily="2" charset="-122"/>
                <a:cs typeface="宋体" panose="02010600030101010101" pitchFamily="2" charset="-122"/>
              </a:rPr>
              <a:t>风蚀柱、风蚀蘑菇、雅丹地貌等。</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雅丹由不规则的沟槽和垄脊相间构</a:t>
            </a:r>
            <a:r>
              <a:rPr lang="zh-CN" altLang="en-US" sz="2800" smtClean="0">
                <a:latin typeface="宋体" panose="02010600030101010101" pitchFamily="2" charset="-122"/>
                <a:ea typeface="宋体" panose="02010600030101010101" pitchFamily="2" charset="-122"/>
                <a:cs typeface="宋体" panose="02010600030101010101" pitchFamily="2" charset="-122"/>
              </a:rPr>
              <a:t>成，垄</a:t>
            </a:r>
            <a:r>
              <a:rPr lang="zh-CN" altLang="en-US" sz="2800">
                <a:latin typeface="宋体" panose="02010600030101010101" pitchFamily="2" charset="-122"/>
                <a:ea typeface="宋体" panose="02010600030101010101" pitchFamily="2" charset="-122"/>
                <a:cs typeface="宋体" panose="02010600030101010101" pitchFamily="2" charset="-122"/>
              </a:rPr>
              <a:t>脊高度和长度不</a:t>
            </a:r>
            <a:r>
              <a:rPr lang="zh-CN" altLang="en-US" sz="2800" smtClean="0">
                <a:latin typeface="宋体" panose="02010600030101010101" pitchFamily="2" charset="-122"/>
                <a:ea typeface="宋体" panose="02010600030101010101" pitchFamily="2" charset="-122"/>
                <a:cs typeface="宋体" panose="02010600030101010101" pitchFamily="2" charset="-122"/>
              </a:rPr>
              <a:t>一，走</a:t>
            </a:r>
            <a:r>
              <a:rPr lang="zh-CN" altLang="en-US" sz="2800">
                <a:latin typeface="宋体" panose="02010600030101010101" pitchFamily="2" charset="-122"/>
                <a:ea typeface="宋体" panose="02010600030101010101" pitchFamily="2" charset="-122"/>
                <a:cs typeface="宋体" panose="02010600030101010101" pitchFamily="2" charset="-122"/>
              </a:rPr>
              <a:t>向与主风向一</a:t>
            </a:r>
            <a:r>
              <a:rPr lang="zh-CN" altLang="en-US" sz="2800" smtClean="0">
                <a:latin typeface="宋体" panose="02010600030101010101" pitchFamily="2" charset="-122"/>
                <a:ea typeface="宋体" panose="02010600030101010101" pitchFamily="2" charset="-122"/>
                <a:cs typeface="宋体" panose="02010600030101010101" pitchFamily="2" charset="-122"/>
              </a:rPr>
              <a:t>致，沟</a:t>
            </a:r>
            <a:r>
              <a:rPr lang="zh-CN" altLang="en-US" sz="2800">
                <a:latin typeface="宋体" panose="02010600030101010101" pitchFamily="2" charset="-122"/>
                <a:ea typeface="宋体" panose="02010600030101010101" pitchFamily="2" charset="-122"/>
                <a:cs typeface="宋体" panose="02010600030101010101" pitchFamily="2" charset="-122"/>
              </a:rPr>
              <a:t>槽内常有沙子堆积。</a:t>
            </a:r>
          </a:p>
        </p:txBody>
      </p:sp>
    </p:spTree>
  </p:cSld>
  <p:clrMapOvr>
    <a:masterClrMapping/>
  </p:clrMapOvr>
  <p:transition spd="med">
    <p:pull/>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04850" y="419100"/>
            <a:ext cx="10945495" cy="610298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）风</a:t>
            </a:r>
            <a:r>
              <a:rPr lang="zh-CN" altLang="en-US" sz="2800">
                <a:latin typeface="宋体" panose="02010600030101010101" pitchFamily="2" charset="-122"/>
                <a:ea typeface="宋体" panose="02010600030101010101" pitchFamily="2" charset="-122"/>
                <a:cs typeface="宋体" panose="02010600030101010101" pitchFamily="2" charset="-122"/>
              </a:rPr>
              <a:t>沙堆积地貌</a:t>
            </a:r>
          </a:p>
          <a:p>
            <a:pPr indent="711200" algn="just"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形</a:t>
            </a:r>
            <a:r>
              <a:rPr lang="zh-CN" altLang="en-US" sz="2800" smtClean="0">
                <a:latin typeface="宋体" panose="02010600030101010101" pitchFamily="2" charset="-122"/>
                <a:ea typeface="宋体" panose="02010600030101010101" pitchFamily="2" charset="-122"/>
                <a:cs typeface="宋体" panose="02010600030101010101" pitchFamily="2" charset="-122"/>
              </a:rPr>
              <a:t>成：当</a:t>
            </a:r>
            <a:r>
              <a:rPr lang="zh-CN" altLang="en-US" sz="2800">
                <a:latin typeface="宋体" panose="02010600030101010101" pitchFamily="2" charset="-122"/>
                <a:ea typeface="宋体" panose="02010600030101010101" pitchFamily="2" charset="-122"/>
                <a:cs typeface="宋体" panose="02010600030101010101" pitchFamily="2" charset="-122"/>
              </a:rPr>
              <a:t>风速降低</a:t>
            </a:r>
            <a:r>
              <a:rPr lang="zh-CN" altLang="en-US" sz="2800" smtClean="0">
                <a:latin typeface="宋体" panose="02010600030101010101" pitchFamily="2" charset="-122"/>
                <a:ea typeface="宋体" panose="02010600030101010101" pitchFamily="2" charset="-122"/>
                <a:cs typeface="宋体" panose="02010600030101010101" pitchFamily="2" charset="-122"/>
              </a:rPr>
              <a:t>时，风</a:t>
            </a:r>
            <a:r>
              <a:rPr lang="zh-CN" altLang="en-US" sz="2800">
                <a:latin typeface="宋体" panose="02010600030101010101" pitchFamily="2" charset="-122"/>
                <a:ea typeface="宋体" panose="02010600030101010101" pitchFamily="2" charset="-122"/>
                <a:cs typeface="宋体" panose="02010600030101010101" pitchFamily="2" charset="-122"/>
              </a:rPr>
              <a:t>携带的大量沙粒会沉积下</a:t>
            </a:r>
            <a:r>
              <a:rPr lang="zh-CN" altLang="en-US" sz="2800" smtClean="0">
                <a:latin typeface="宋体" panose="02010600030101010101" pitchFamily="2" charset="-122"/>
                <a:ea typeface="宋体" panose="02010600030101010101" pitchFamily="2" charset="-122"/>
                <a:cs typeface="宋体" panose="02010600030101010101" pitchFamily="2" charset="-122"/>
              </a:rPr>
              <a:t>来，形</a:t>
            </a:r>
            <a:r>
              <a:rPr lang="zh-CN" altLang="en-US" sz="2800">
                <a:latin typeface="宋体" panose="02010600030101010101" pitchFamily="2" charset="-122"/>
                <a:ea typeface="宋体" panose="02010600030101010101" pitchFamily="2" charset="-122"/>
                <a:cs typeface="宋体" panose="02010600030101010101" pitchFamily="2" charset="-122"/>
              </a:rPr>
              <a:t>成堆积地貌。</a:t>
            </a:r>
          </a:p>
          <a:p>
            <a:pPr indent="711200" algn="just"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类</a:t>
            </a:r>
            <a:r>
              <a:rPr lang="zh-CN" altLang="en-US" sz="2800" smtClean="0">
                <a:latin typeface="宋体" panose="02010600030101010101" pitchFamily="2" charset="-122"/>
                <a:ea typeface="宋体" panose="02010600030101010101" pitchFamily="2" charset="-122"/>
                <a:cs typeface="宋体" panose="02010600030101010101" pitchFamily="2" charset="-122"/>
              </a:rPr>
              <a:t>型：沙</a:t>
            </a:r>
            <a:r>
              <a:rPr lang="zh-CN" altLang="en-US" sz="2800">
                <a:latin typeface="宋体" panose="02010600030101010101" pitchFamily="2" charset="-122"/>
                <a:ea typeface="宋体" panose="02010600030101010101" pitchFamily="2" charset="-122"/>
                <a:cs typeface="宋体" panose="02010600030101010101" pitchFamily="2" charset="-122"/>
              </a:rPr>
              <a:t>丘是沙漠中由风沙堆积形成的地</a:t>
            </a:r>
            <a:r>
              <a:rPr lang="zh-CN" altLang="en-US" sz="2800" smtClean="0">
                <a:latin typeface="宋体" panose="02010600030101010101" pitchFamily="2" charset="-122"/>
                <a:ea typeface="宋体" panose="02010600030101010101" pitchFamily="2" charset="-122"/>
                <a:cs typeface="宋体" panose="02010600030101010101" pitchFamily="2" charset="-122"/>
              </a:rPr>
              <a:t>貌，其</a:t>
            </a:r>
            <a:r>
              <a:rPr lang="zh-CN" altLang="en-US" sz="2800">
                <a:latin typeface="宋体" panose="02010600030101010101" pitchFamily="2" charset="-122"/>
                <a:ea typeface="宋体" panose="02010600030101010101" pitchFamily="2" charset="-122"/>
                <a:cs typeface="宋体" panose="02010600030101010101" pitchFamily="2" charset="-122"/>
              </a:rPr>
              <a:t>常见形态为新月形。沙丘分为固定沙丘和流动沙</a:t>
            </a:r>
            <a:r>
              <a:rPr lang="zh-CN" altLang="en-US" sz="2800" smtClean="0">
                <a:latin typeface="宋体" panose="02010600030101010101" pitchFamily="2" charset="-122"/>
                <a:ea typeface="宋体" panose="02010600030101010101" pitchFamily="2" charset="-122"/>
                <a:cs typeface="宋体" panose="02010600030101010101" pitchFamily="2" charset="-122"/>
              </a:rPr>
              <a:t>丘，流</a:t>
            </a:r>
            <a:r>
              <a:rPr lang="zh-CN" altLang="en-US" sz="2800">
                <a:latin typeface="宋体" panose="02010600030101010101" pitchFamily="2" charset="-122"/>
                <a:ea typeface="宋体" panose="02010600030101010101" pitchFamily="2" charset="-122"/>
                <a:cs typeface="宋体" panose="02010600030101010101" pitchFamily="2" charset="-122"/>
              </a:rPr>
              <a:t>动沙丘的危害有埋没房屋、道</a:t>
            </a:r>
            <a:r>
              <a:rPr lang="zh-CN" altLang="en-US" sz="2800" smtClean="0">
                <a:latin typeface="宋体" panose="02010600030101010101" pitchFamily="2" charset="-122"/>
                <a:ea typeface="宋体" panose="02010600030101010101" pitchFamily="2" charset="-122"/>
                <a:cs typeface="宋体" panose="02010600030101010101" pitchFamily="2" charset="-122"/>
              </a:rPr>
              <a:t>路，侵</a:t>
            </a:r>
            <a:r>
              <a:rPr lang="zh-CN" altLang="en-US" sz="2800">
                <a:latin typeface="宋体" panose="02010600030101010101" pitchFamily="2" charset="-122"/>
                <a:ea typeface="宋体" panose="02010600030101010101" pitchFamily="2" charset="-122"/>
                <a:cs typeface="宋体" panose="02010600030101010101" pitchFamily="2" charset="-122"/>
              </a:rPr>
              <a:t>吞农田牧场等。</a:t>
            </a:r>
          </a:p>
          <a:p>
            <a:pPr indent="711200" algn="just"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特</a:t>
            </a:r>
            <a:r>
              <a:rPr lang="zh-CN" altLang="en-US" sz="2800" smtClean="0">
                <a:latin typeface="宋体" panose="02010600030101010101" pitchFamily="2" charset="-122"/>
                <a:ea typeface="宋体" panose="02010600030101010101" pitchFamily="2" charset="-122"/>
                <a:cs typeface="宋体" panose="02010600030101010101" pitchFamily="2" charset="-122"/>
              </a:rPr>
              <a:t>征：我</a:t>
            </a:r>
            <a:r>
              <a:rPr lang="zh-CN" altLang="en-US" sz="2800">
                <a:latin typeface="宋体" panose="02010600030101010101" pitchFamily="2" charset="-122"/>
                <a:ea typeface="宋体" panose="02010600030101010101" pitchFamily="2" charset="-122"/>
                <a:cs typeface="宋体" panose="02010600030101010101" pitchFamily="2" charset="-122"/>
              </a:rPr>
              <a:t>国西北地区盛行西北</a:t>
            </a:r>
            <a:r>
              <a:rPr lang="zh-CN" altLang="en-US" sz="2800" smtClean="0">
                <a:latin typeface="宋体" panose="02010600030101010101" pitchFamily="2" charset="-122"/>
                <a:ea typeface="宋体" panose="02010600030101010101" pitchFamily="2" charset="-122"/>
                <a:cs typeface="宋体" panose="02010600030101010101" pitchFamily="2" charset="-122"/>
              </a:rPr>
              <a:t>风，沙</a:t>
            </a:r>
            <a:r>
              <a:rPr lang="zh-CN" altLang="en-US" sz="2800">
                <a:latin typeface="宋体" panose="02010600030101010101" pitchFamily="2" charset="-122"/>
                <a:ea typeface="宋体" panose="02010600030101010101" pitchFamily="2" charset="-122"/>
                <a:cs typeface="宋体" panose="02010600030101010101" pitchFamily="2" charset="-122"/>
              </a:rPr>
              <a:t>丘链多沿与其方向垂直的东北西南方向延</a:t>
            </a:r>
            <a:r>
              <a:rPr lang="zh-CN" altLang="en-US" sz="2800" smtClean="0">
                <a:latin typeface="宋体" panose="02010600030101010101" pitchFamily="2" charset="-122"/>
                <a:ea typeface="宋体" panose="02010600030101010101" pitchFamily="2" charset="-122"/>
                <a:cs typeface="宋体" panose="02010600030101010101" pitchFamily="2" charset="-122"/>
              </a:rPr>
              <a:t>伸；沙</a:t>
            </a:r>
            <a:r>
              <a:rPr lang="zh-CN" altLang="en-US" sz="2800">
                <a:latin typeface="宋体" panose="02010600030101010101" pitchFamily="2" charset="-122"/>
                <a:ea typeface="宋体" panose="02010600030101010101" pitchFamily="2" charset="-122"/>
                <a:cs typeface="宋体" panose="02010600030101010101" pitchFamily="2" charset="-122"/>
              </a:rPr>
              <a:t>丘上的植物会对流沙起到固定作</a:t>
            </a:r>
            <a:r>
              <a:rPr lang="zh-CN" altLang="en-US" sz="2800" smtClean="0">
                <a:latin typeface="宋体" panose="02010600030101010101" pitchFamily="2" charset="-122"/>
                <a:ea typeface="宋体" panose="02010600030101010101" pitchFamily="2" charset="-122"/>
                <a:cs typeface="宋体" panose="02010600030101010101" pitchFamily="2" charset="-122"/>
              </a:rPr>
              <a:t>用，人</a:t>
            </a:r>
            <a:r>
              <a:rPr lang="zh-CN" altLang="en-US" sz="2800">
                <a:latin typeface="宋体" panose="02010600030101010101" pitchFamily="2" charset="-122"/>
                <a:ea typeface="宋体" panose="02010600030101010101" pitchFamily="2" charset="-122"/>
                <a:cs typeface="宋体" panose="02010600030101010101" pitchFamily="2" charset="-122"/>
              </a:rPr>
              <a:t>们沿东北西南方向用草方格、石方格延缓沙丘的流动。</a:t>
            </a: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 name="文本框 3"/>
          <p:cNvSpPr txBox="1"/>
          <p:nvPr/>
        </p:nvSpPr>
        <p:spPr>
          <a:xfrm>
            <a:off x="882650" y="171450"/>
            <a:ext cx="10636250" cy="1271270"/>
          </a:xfrm>
          <a:prstGeom prst="rect">
            <a:avLst/>
          </a:prstGeom>
          <a:noFill/>
        </p:spPr>
        <p:txBody>
          <a:bodyPr wrap="square" rtlCol="0">
            <a:noAutofit/>
          </a:bodyPr>
          <a:lstStyle/>
          <a:p>
            <a:pPr indent="0" fontAlgn="auto">
              <a:lnSpc>
                <a:spcPct val="150000"/>
              </a:lnSpc>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ea typeface="微软雅黑" panose="020B0503020204020204" pitchFamily="34" charset="-122"/>
              </a:rPr>
              <a:t>二、行星地球</a:t>
            </a:r>
          </a:p>
          <a:p>
            <a:pPr indent="0" fontAlgn="auto">
              <a:lnSpc>
                <a:spcPct val="150000"/>
              </a:lnSpc>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rPr>
              <a:t>1. </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rPr>
              <a:t>太阳系中一颗普通的行星</a:t>
            </a:r>
          </a:p>
        </p:txBody>
      </p:sp>
      <p:sp>
        <p:nvSpPr>
          <p:cNvPr id="2" name="文本框 1"/>
          <p:cNvSpPr txBox="1"/>
          <p:nvPr/>
        </p:nvSpPr>
        <p:spPr>
          <a:xfrm>
            <a:off x="898525" y="1532890"/>
            <a:ext cx="10636885" cy="1096645"/>
          </a:xfrm>
          <a:prstGeom prst="rect">
            <a:avLst/>
          </a:prstGeom>
          <a:noFill/>
        </p:spPr>
        <p:txBody>
          <a:bodyPr wrap="square" rtlCol="0">
            <a:noAutofit/>
          </a:bodyPr>
          <a:lstStyle/>
          <a:p>
            <a:pPr indent="0" fontAlgn="auto">
              <a:lnSpc>
                <a:spcPct val="150000"/>
              </a:lnSpc>
            </a:pPr>
            <a:r>
              <a:rPr lang="zh-CN" altLang="en-US" sz="2000" smtClean="0"/>
              <a:t>（</a:t>
            </a:r>
            <a:r>
              <a:rPr lang="en-US" altLang="zh-CN" sz="2000" smtClean="0"/>
              <a:t>1</a:t>
            </a:r>
            <a:r>
              <a:rPr lang="zh-CN" altLang="en-US" sz="2000" smtClean="0"/>
              <a:t>）太</a:t>
            </a:r>
            <a:r>
              <a:rPr lang="zh-CN" altLang="en-US" sz="2000"/>
              <a:t>阳系的八大行</a:t>
            </a:r>
            <a:r>
              <a:rPr lang="zh-CN" altLang="en-US" sz="2000" smtClean="0"/>
              <a:t>星（由</a:t>
            </a:r>
            <a:r>
              <a:rPr lang="zh-CN" altLang="en-US" sz="2000"/>
              <a:t>近至</a:t>
            </a:r>
            <a:r>
              <a:rPr lang="zh-CN" altLang="en-US" sz="2000" smtClean="0"/>
              <a:t>远）：水</a:t>
            </a:r>
            <a:r>
              <a:rPr lang="zh-CN" altLang="en-US" sz="2000"/>
              <a:t>星、金星、地球、火星、木星、土星、天王星、海王星。</a:t>
            </a:r>
          </a:p>
        </p:txBody>
      </p:sp>
      <p:pic>
        <p:nvPicPr>
          <p:cNvPr id="6" name="图片 5"/>
          <p:cNvPicPr>
            <a:picLocks noChangeAspect="1"/>
          </p:cNvPicPr>
          <p:nvPr/>
        </p:nvPicPr>
        <p:blipFill>
          <a:blip r:embed="rId3"/>
          <a:stretch>
            <a:fillRect/>
          </a:stretch>
        </p:blipFill>
        <p:spPr>
          <a:xfrm>
            <a:off x="3114675" y="2193311"/>
            <a:ext cx="5262880" cy="2087837"/>
          </a:xfrm>
          <a:prstGeom prst="rect">
            <a:avLst/>
          </a:prstGeom>
        </p:spPr>
      </p:pic>
      <p:pic>
        <p:nvPicPr>
          <p:cNvPr id="7" name="图片 6"/>
          <p:cNvPicPr>
            <a:picLocks noChangeAspect="1"/>
          </p:cNvPicPr>
          <p:nvPr/>
        </p:nvPicPr>
        <p:blipFill>
          <a:blip r:embed="rId4"/>
          <a:stretch>
            <a:fillRect/>
          </a:stretch>
        </p:blipFill>
        <p:spPr>
          <a:xfrm>
            <a:off x="898525" y="4424045"/>
            <a:ext cx="9430385" cy="2219325"/>
          </a:xfrm>
          <a:prstGeom prst="rect">
            <a:avLst/>
          </a:prstGeom>
        </p:spPr>
      </p:pic>
    </p:spTree>
  </p:cSld>
  <p:clrMapOvr>
    <a:masterClrMapping/>
  </p:clrMapOvr>
  <p:transition spd="med">
    <p:pull/>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593090"/>
            <a:ext cx="10666730" cy="2691130"/>
          </a:xfrm>
          <a:prstGeom prst="rect">
            <a:avLst/>
          </a:prstGeom>
          <a:noFill/>
        </p:spPr>
        <p:txBody>
          <a:bodyPr wrap="square" rtlCol="0">
            <a:noAutofit/>
          </a:bodyPr>
          <a:lstStyle/>
          <a:p>
            <a:pPr indent="0" fontAlgn="auto">
              <a:lnSpc>
                <a:spcPct val="150000"/>
              </a:lnSpc>
            </a:pP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四、海岸地貌</a:t>
            </a:r>
          </a:p>
          <a:p>
            <a:pPr indent="0"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定</a:t>
            </a:r>
            <a:r>
              <a:rPr lang="zh-CN" altLang="en-US" sz="2400" smtClean="0">
                <a:latin typeface="宋体" panose="02010600030101010101" pitchFamily="2" charset="-122"/>
                <a:ea typeface="宋体" panose="02010600030101010101" pitchFamily="2" charset="-122"/>
                <a:cs typeface="宋体" panose="02010600030101010101" pitchFamily="2" charset="-122"/>
              </a:rPr>
              <a:t>义：海</a:t>
            </a:r>
            <a:r>
              <a:rPr lang="zh-CN" altLang="en-US" sz="2400">
                <a:latin typeface="宋体" panose="02010600030101010101" pitchFamily="2" charset="-122"/>
                <a:ea typeface="宋体" panose="02010600030101010101" pitchFamily="2" charset="-122"/>
                <a:cs typeface="宋体" panose="02010600030101010101" pitchFamily="2" charset="-122"/>
              </a:rPr>
              <a:t>岸在海浪等作用下形成的各种地</a:t>
            </a:r>
            <a:r>
              <a:rPr lang="zh-CN" altLang="en-US" sz="2400" smtClean="0">
                <a:latin typeface="宋体" panose="02010600030101010101" pitchFamily="2" charset="-122"/>
                <a:ea typeface="宋体" panose="02010600030101010101" pitchFamily="2" charset="-122"/>
                <a:cs typeface="宋体" panose="02010600030101010101" pitchFamily="2" charset="-122"/>
              </a:rPr>
              <a:t>貌，统</a:t>
            </a:r>
            <a:r>
              <a:rPr lang="zh-CN" altLang="en-US" sz="2400">
                <a:latin typeface="宋体" panose="02010600030101010101" pitchFamily="2" charset="-122"/>
                <a:ea typeface="宋体" panose="02010600030101010101" pitchFamily="2" charset="-122"/>
                <a:cs typeface="宋体" panose="02010600030101010101" pitchFamily="2" charset="-122"/>
              </a:rPr>
              <a:t>称为海岸地貌。</a:t>
            </a:r>
          </a:p>
          <a:p>
            <a:pPr indent="0" fontAlgn="auto">
              <a:lnSpc>
                <a:spcPct val="150000"/>
              </a:lnSpc>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类型</a:t>
            </a:r>
          </a:p>
          <a:p>
            <a:pPr indent="0" fontAlgn="auto">
              <a:lnSpc>
                <a:spcPct val="150000"/>
              </a:lnSpc>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1</a:t>
            </a:r>
            <a:r>
              <a:rPr lang="zh-CN" altLang="en-US" sz="2400" smtClean="0">
                <a:latin typeface="宋体" panose="02010600030101010101" pitchFamily="2" charset="-122"/>
                <a:ea typeface="宋体" panose="02010600030101010101" pitchFamily="2" charset="-122"/>
                <a:cs typeface="宋体" panose="02010600030101010101" pitchFamily="2" charset="-122"/>
              </a:rPr>
              <a:t>）海</a:t>
            </a:r>
            <a:r>
              <a:rPr lang="zh-CN" altLang="en-US" sz="2400">
                <a:latin typeface="宋体" panose="02010600030101010101" pitchFamily="2" charset="-122"/>
                <a:ea typeface="宋体" panose="02010600030101010101" pitchFamily="2" charset="-122"/>
                <a:cs typeface="宋体" panose="02010600030101010101" pitchFamily="2" charset="-122"/>
              </a:rPr>
              <a:t>浪侵蚀地貌</a:t>
            </a:r>
          </a:p>
        </p:txBody>
      </p:sp>
      <p:sp>
        <p:nvSpPr>
          <p:cNvPr id="6" name="文本框 5"/>
          <p:cNvSpPr txBox="1"/>
          <p:nvPr/>
        </p:nvSpPr>
        <p:spPr>
          <a:xfrm>
            <a:off x="785495" y="5047615"/>
            <a:ext cx="10665460" cy="1387475"/>
          </a:xfrm>
          <a:prstGeom prst="rect">
            <a:avLst/>
          </a:prstGeom>
          <a:noFill/>
        </p:spPr>
        <p:txBody>
          <a:bodyPr wrap="square" rtlCol="0">
            <a:noAutofit/>
          </a:bodyPr>
          <a:lstStyle/>
          <a:p>
            <a:pPr indent="0" fontAlgn="auto">
              <a:lnSpc>
                <a:spcPct val="150000"/>
              </a:lnSpc>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2</a:t>
            </a:r>
            <a:r>
              <a:rPr lang="zh-CN" altLang="en-US" sz="2400" smtClean="0">
                <a:latin typeface="宋体" panose="02010600030101010101" pitchFamily="2" charset="-122"/>
                <a:ea typeface="宋体" panose="02010600030101010101" pitchFamily="2" charset="-122"/>
                <a:cs typeface="宋体" panose="02010600030101010101" pitchFamily="2" charset="-122"/>
              </a:rPr>
              <a:t>）海</a:t>
            </a:r>
            <a:r>
              <a:rPr lang="zh-CN" altLang="en-US" sz="2400">
                <a:latin typeface="宋体" panose="02010600030101010101" pitchFamily="2" charset="-122"/>
                <a:ea typeface="宋体" panose="02010600030101010101" pitchFamily="2" charset="-122"/>
                <a:cs typeface="宋体" panose="02010600030101010101" pitchFamily="2" charset="-122"/>
              </a:rPr>
              <a:t>岸堆积地貌</a:t>
            </a:r>
          </a:p>
          <a:p>
            <a:pPr indent="0" fontAlgn="auto">
              <a:lnSpc>
                <a:spcPct val="150000"/>
              </a:lnSpc>
            </a:pPr>
            <a:r>
              <a:rPr lang="zh-CN" altLang="en-US" sz="2400">
                <a:latin typeface="宋体" panose="02010600030101010101" pitchFamily="2" charset="-122"/>
                <a:ea typeface="宋体" panose="02010600030101010101" pitchFamily="2" charset="-122"/>
                <a:cs typeface="宋体" panose="02010600030101010101" pitchFamily="2" charset="-122"/>
              </a:rPr>
              <a:t>常见类型有海滩、沙坝等。海滩按照沉积物颗粒的大小分为砾滩、沙滩、泥滩。</a:t>
            </a:r>
          </a:p>
          <a:p>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3"/>
          <a:stretch>
            <a:fillRect/>
          </a:stretch>
        </p:blipFill>
        <p:spPr>
          <a:xfrm>
            <a:off x="1780105" y="2956242"/>
            <a:ext cx="8289290" cy="1981835"/>
          </a:xfrm>
          <a:prstGeom prst="rect">
            <a:avLst/>
          </a:prstGeom>
        </p:spPr>
      </p:pic>
    </p:spTree>
  </p:cSld>
  <p:clrMapOvr>
    <a:masterClrMapping/>
  </p:clrMapOvr>
  <p:transition spd="med">
    <p:pull/>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225" y="476885"/>
            <a:ext cx="10643870" cy="1076325"/>
          </a:xfrm>
          <a:prstGeom prst="rect">
            <a:avLst/>
          </a:prstGeom>
          <a:noFill/>
        </p:spPr>
        <p:txBody>
          <a:bodyPr wrap="square" rtlCol="0">
            <a:spAutoFit/>
          </a:bodyPr>
          <a:lstStyle/>
          <a:p>
            <a:pPr algn="ctr"/>
            <a:r>
              <a:rPr lang="zh-CN" altLang="en-US" sz="3200" b="1">
                <a:solidFill>
                  <a:schemeClr val="accent1"/>
                </a:solidFill>
              </a:rPr>
              <a:t>第二节</a:t>
            </a:r>
            <a:r>
              <a:rPr lang="en-US" altLang="zh-CN" sz="3200" b="1">
                <a:solidFill>
                  <a:schemeClr val="accent1"/>
                </a:solidFill>
              </a:rPr>
              <a:t>   </a:t>
            </a:r>
            <a:r>
              <a:rPr lang="zh-CN" altLang="en-US" sz="3200" b="1">
                <a:solidFill>
                  <a:schemeClr val="accent1"/>
                </a:solidFill>
              </a:rPr>
              <a:t>地貌的观察</a:t>
            </a:r>
          </a:p>
          <a:p>
            <a:pPr algn="ctr"/>
            <a:endParaRPr lang="zh-CN" altLang="en-US" sz="3200" b="1">
              <a:solidFill>
                <a:schemeClr val="accent1"/>
              </a:solidFill>
            </a:endParaRPr>
          </a:p>
        </p:txBody>
      </p:sp>
      <p:sp>
        <p:nvSpPr>
          <p:cNvPr id="3" name="文本框 2"/>
          <p:cNvSpPr txBox="1"/>
          <p:nvPr/>
        </p:nvSpPr>
        <p:spPr>
          <a:xfrm>
            <a:off x="784225" y="1200150"/>
            <a:ext cx="10644505" cy="5511800"/>
          </a:xfrm>
          <a:prstGeom prst="rect">
            <a:avLst/>
          </a:prstGeom>
          <a:noFill/>
        </p:spPr>
        <p:txBody>
          <a:bodyPr wrap="square" rtlCol="0">
            <a:noAutofit/>
          </a:bodyPr>
          <a:lstStyle/>
          <a:p>
            <a:pPr indent="457200" fontAlgn="auto">
              <a:lnSpc>
                <a:spcPct val="150000"/>
              </a:lnSpc>
              <a:extLst>
                <a:ext uri="{35155182-B16C-46BC-9424-99874614C6A1}">
                  <wpsdc:indentchars xmlns:wpsdc="http://www.wps.cn/officeDocument/2017/drawingmlCustomData" xmlns="" val="200" checksum="59296752"/>
                </a:ext>
              </a:extLst>
            </a:pPr>
            <a:r>
              <a:rPr lang="en-US" altLang="zh-CN"/>
              <a:t> </a:t>
            </a:r>
            <a:r>
              <a:rPr lang="en-US" altLang="zh-CN" sz="2800" b="1">
                <a:solidFill>
                  <a:schemeClr val="accent1"/>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知识梳理】</a:t>
            </a:r>
            <a:r>
              <a:rPr lang="en-US" altLang="zh-CN" sz="2800" b="1">
                <a:solidFill>
                  <a:schemeClr val="accent1"/>
                </a:solidFill>
                <a:latin typeface="宋体" panose="02010600030101010101" pitchFamily="2" charset="-122"/>
                <a:ea typeface="宋体" panose="02010600030101010101" pitchFamily="2" charset="-122"/>
                <a:cs typeface="宋体" panose="02010600030101010101" pitchFamily="2" charset="-122"/>
              </a:rPr>
              <a:t> </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一、地貌观察的顺序</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地貌形</a:t>
            </a:r>
            <a:r>
              <a:rPr lang="zh-CN" altLang="en-US" sz="2800" smtClean="0">
                <a:latin typeface="宋体" panose="02010600030101010101" pitchFamily="2" charset="-122"/>
                <a:ea typeface="宋体" panose="02010600030101010101" pitchFamily="2" charset="-122"/>
                <a:cs typeface="宋体" panose="02010600030101010101" pitchFamily="2" charset="-122"/>
              </a:rPr>
              <a:t>态：千</a:t>
            </a:r>
            <a:r>
              <a:rPr lang="zh-CN" altLang="en-US" sz="2800">
                <a:latin typeface="宋体" panose="02010600030101010101" pitchFamily="2" charset="-122"/>
                <a:ea typeface="宋体" panose="02010600030101010101" pitchFamily="2" charset="-122"/>
                <a:cs typeface="宋体" panose="02010600030101010101" pitchFamily="2" charset="-122"/>
              </a:rPr>
              <a:t>姿百</a:t>
            </a:r>
            <a:r>
              <a:rPr lang="zh-CN" altLang="en-US" sz="2800" smtClean="0">
                <a:latin typeface="宋体" panose="02010600030101010101" pitchFamily="2" charset="-122"/>
                <a:ea typeface="宋体" panose="02010600030101010101" pitchFamily="2" charset="-122"/>
                <a:cs typeface="宋体" panose="02010600030101010101" pitchFamily="2" charset="-122"/>
              </a:rPr>
              <a:t>态，规</a:t>
            </a:r>
            <a:r>
              <a:rPr lang="zh-CN" altLang="en-US" sz="2800">
                <a:latin typeface="宋体" panose="02010600030101010101" pitchFamily="2" charset="-122"/>
                <a:ea typeface="宋体" panose="02010600030101010101" pitchFamily="2" charset="-122"/>
                <a:cs typeface="宋体" panose="02010600030101010101" pitchFamily="2" charset="-122"/>
              </a:rPr>
              <a:t>模大小不等。</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地点的选</a:t>
            </a:r>
            <a:r>
              <a:rPr lang="zh-CN" altLang="en-US" sz="2800" smtClean="0">
                <a:latin typeface="宋体" panose="02010600030101010101" pitchFamily="2" charset="-122"/>
                <a:ea typeface="宋体" panose="02010600030101010101" pitchFamily="2" charset="-122"/>
                <a:cs typeface="宋体" panose="02010600030101010101" pitchFamily="2" charset="-122"/>
              </a:rPr>
              <a:t>择：选</a:t>
            </a:r>
            <a:r>
              <a:rPr lang="zh-CN" altLang="en-US" sz="2800">
                <a:latin typeface="宋体" panose="02010600030101010101" pitchFamily="2" charset="-122"/>
                <a:ea typeface="宋体" panose="02010600030101010101" pitchFamily="2" charset="-122"/>
                <a:cs typeface="宋体" panose="02010600030101010101" pitchFamily="2" charset="-122"/>
              </a:rPr>
              <a:t>择一个视野比较广阔的地方。</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观察的原</a:t>
            </a:r>
            <a:r>
              <a:rPr lang="zh-CN" altLang="en-US" sz="2800" smtClean="0">
                <a:latin typeface="宋体" panose="02010600030101010101" pitchFamily="2" charset="-122"/>
                <a:ea typeface="宋体" panose="02010600030101010101" pitchFamily="2" charset="-122"/>
                <a:cs typeface="宋体" panose="02010600030101010101" pitchFamily="2" charset="-122"/>
              </a:rPr>
              <a:t>则：由</a:t>
            </a:r>
            <a:r>
              <a:rPr lang="zh-CN" altLang="en-US" sz="2800">
                <a:latin typeface="宋体" panose="02010600030101010101" pitchFamily="2" charset="-122"/>
                <a:ea typeface="宋体" panose="02010600030101010101" pitchFamily="2" charset="-122"/>
                <a:cs typeface="宋体" panose="02010600030101010101" pitchFamily="2" charset="-122"/>
              </a:rPr>
              <a:t>宏观到微观、由面到点。</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观察的顺</a:t>
            </a:r>
            <a:r>
              <a:rPr lang="zh-CN" altLang="en-US" sz="2800" smtClean="0">
                <a:latin typeface="宋体" panose="02010600030101010101" pitchFamily="2" charset="-122"/>
                <a:ea typeface="宋体" panose="02010600030101010101" pitchFamily="2" charset="-122"/>
                <a:cs typeface="宋体" panose="02010600030101010101" pitchFamily="2" charset="-122"/>
              </a:rPr>
              <a:t>序：视</a:t>
            </a:r>
            <a:r>
              <a:rPr lang="zh-CN" altLang="en-US" sz="2800">
                <a:latin typeface="宋体" panose="02010600030101010101" pitchFamily="2" charset="-122"/>
                <a:ea typeface="宋体" panose="02010600030101010101" pitchFamily="2" charset="-122"/>
                <a:cs typeface="宋体" panose="02010600030101010101" pitchFamily="2" charset="-122"/>
              </a:rPr>
              <a:t>野内大的一级地</a:t>
            </a:r>
            <a:r>
              <a:rPr lang="zh-CN" altLang="en-US" sz="2800" smtClean="0">
                <a:latin typeface="宋体" panose="02010600030101010101" pitchFamily="2" charset="-122"/>
                <a:ea typeface="宋体" panose="02010600030101010101" pitchFamily="2" charset="-122"/>
                <a:cs typeface="宋体" panose="02010600030101010101" pitchFamily="2" charset="-122"/>
              </a:rPr>
              <a:t>貌 </a:t>
            </a:r>
            <a:r>
              <a:rPr lang="en-US" altLang="en-US" sz="2800" smtClean="0">
                <a:latin typeface="宋体" panose="02010600030101010101" pitchFamily="2" charset="-122"/>
                <a:ea typeface="宋体" panose="02010600030101010101" pitchFamily="2" charset="-122"/>
                <a:cs typeface="宋体" panose="02010600030101010101" pitchFamily="2" charset="-122"/>
              </a:rPr>
              <a:t>→ </a:t>
            </a:r>
            <a:r>
              <a:rPr lang="zh-CN" altLang="en-US" sz="2800" smtClean="0">
                <a:latin typeface="宋体" panose="02010600030101010101" pitchFamily="2" charset="-122"/>
                <a:ea typeface="宋体" panose="02010600030101010101" pitchFamily="2" charset="-122"/>
                <a:cs typeface="宋体" panose="02010600030101010101" pitchFamily="2" charset="-122"/>
              </a:rPr>
              <a:t>视</a:t>
            </a:r>
            <a:r>
              <a:rPr lang="zh-CN" altLang="en-US" sz="2800">
                <a:latin typeface="宋体" panose="02010600030101010101" pitchFamily="2" charset="-122"/>
                <a:ea typeface="宋体" panose="02010600030101010101" pitchFamily="2" charset="-122"/>
                <a:cs typeface="宋体" panose="02010600030101010101" pitchFamily="2" charset="-122"/>
              </a:rPr>
              <a:t>野</a:t>
            </a:r>
            <a:r>
              <a:rPr lang="zh-CN" altLang="en-US" sz="2800" smtClean="0">
                <a:latin typeface="宋体" panose="02010600030101010101" pitchFamily="2" charset="-122"/>
                <a:ea typeface="宋体" panose="02010600030101010101" pitchFamily="2" charset="-122"/>
                <a:cs typeface="宋体" panose="02010600030101010101" pitchFamily="2" charset="-122"/>
              </a:rPr>
              <a:t>内的次</a:t>
            </a:r>
            <a:r>
              <a:rPr lang="zh-CN" altLang="en-US" sz="2800">
                <a:latin typeface="宋体" panose="02010600030101010101" pitchFamily="2" charset="-122"/>
                <a:ea typeface="宋体" panose="02010600030101010101" pitchFamily="2" charset="-122"/>
                <a:cs typeface="宋体" panose="02010600030101010101" pitchFamily="2" charset="-122"/>
              </a:rPr>
              <a:t>一级地</a:t>
            </a:r>
            <a:r>
              <a:rPr lang="zh-CN" altLang="en-US" sz="2800" smtClean="0">
                <a:latin typeface="宋体" panose="02010600030101010101" pitchFamily="2" charset="-122"/>
                <a:ea typeface="宋体" panose="02010600030101010101" pitchFamily="2" charset="-122"/>
                <a:cs typeface="宋体" panose="02010600030101010101" pitchFamily="2" charset="-122"/>
              </a:rPr>
              <a:t>貌 </a:t>
            </a:r>
            <a:r>
              <a:rPr lang="en-US" altLang="en-US" sz="2800" smtClean="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更小的局部地貌。</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辅助地貌观察手</a:t>
            </a:r>
            <a:r>
              <a:rPr lang="zh-CN" altLang="en-US" sz="2800" smtClean="0">
                <a:latin typeface="宋体" panose="02010600030101010101" pitchFamily="2" charset="-122"/>
                <a:ea typeface="宋体" panose="02010600030101010101" pitchFamily="2" charset="-122"/>
                <a:cs typeface="宋体" panose="02010600030101010101" pitchFamily="2" charset="-122"/>
              </a:rPr>
              <a:t>段：地</a:t>
            </a:r>
            <a:r>
              <a:rPr lang="zh-CN" altLang="en-US" sz="2800">
                <a:latin typeface="宋体" panose="02010600030101010101" pitchFamily="2" charset="-122"/>
                <a:ea typeface="宋体" panose="02010600030101010101" pitchFamily="2" charset="-122"/>
                <a:cs typeface="宋体" panose="02010600030101010101" pitchFamily="2" charset="-122"/>
              </a:rPr>
              <a:t>形图、遥感影像、无人机等。</a:t>
            </a:r>
          </a:p>
        </p:txBody>
      </p:sp>
    </p:spTree>
  </p:cSld>
  <p:clrMapOvr>
    <a:masterClrMapping/>
  </p:clrMapOvr>
  <p:transition spd="med">
    <p:pull/>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225" y="622300"/>
            <a:ext cx="10641965" cy="192151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二、地貌观察的内容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solidFill>
                  <a:schemeClr val="accent1"/>
                </a:solidFill>
                <a:latin typeface="宋体" panose="02010600030101010101" pitchFamily="2" charset="-122"/>
                <a:ea typeface="宋体" panose="02010600030101010101" pitchFamily="2" charset="-122"/>
                <a:cs typeface="宋体" panose="02010600030101010101" pitchFamily="2" charset="-122"/>
              </a:rPr>
              <a:t>1.</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高度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）包</a:t>
            </a:r>
            <a:r>
              <a:rPr lang="zh-CN" altLang="en-US" sz="2800">
                <a:latin typeface="宋体" panose="02010600030101010101" pitchFamily="2" charset="-122"/>
                <a:ea typeface="宋体" panose="02010600030101010101" pitchFamily="2" charset="-122"/>
                <a:cs typeface="宋体" panose="02010600030101010101" pitchFamily="2" charset="-122"/>
              </a:rPr>
              <a:t>括绝对高度和相对高</a:t>
            </a:r>
            <a:r>
              <a:rPr lang="zh-CN" altLang="en-US" sz="2800" smtClean="0">
                <a:latin typeface="宋体" panose="02010600030101010101" pitchFamily="2" charset="-122"/>
                <a:ea typeface="宋体" panose="02010600030101010101" pitchFamily="2" charset="-122"/>
                <a:cs typeface="宋体" panose="02010600030101010101" pitchFamily="2" charset="-122"/>
              </a:rPr>
              <a:t>度，二</a:t>
            </a:r>
            <a:r>
              <a:rPr lang="zh-CN" altLang="en-US" sz="2800">
                <a:latin typeface="宋体" panose="02010600030101010101" pitchFamily="2" charset="-122"/>
                <a:ea typeface="宋体" panose="02010600030101010101" pitchFamily="2" charset="-122"/>
                <a:cs typeface="宋体" panose="02010600030101010101" pitchFamily="2" charset="-122"/>
              </a:rPr>
              <a:t>者是划分五大基本地貌类型的主要依据。</a:t>
            </a:r>
          </a:p>
        </p:txBody>
      </p:sp>
      <p:sp>
        <p:nvSpPr>
          <p:cNvPr id="6" name="文本框 5"/>
          <p:cNvSpPr txBox="1"/>
          <p:nvPr/>
        </p:nvSpPr>
        <p:spPr>
          <a:xfrm>
            <a:off x="988695" y="4528820"/>
            <a:ext cx="9309735" cy="1983105"/>
          </a:xfrm>
          <a:prstGeom prst="rect">
            <a:avLst/>
          </a:prstGeom>
          <a:noFill/>
        </p:spPr>
        <p:txBody>
          <a:bodyPr wrap="square" rtlCol="0">
            <a:noAutofit/>
          </a:bodyPr>
          <a:lstStyle/>
          <a:p>
            <a:endParaRPr lang="zh-CN" altLang="en-US" sz="2800"/>
          </a:p>
        </p:txBody>
      </p:sp>
      <p:pic>
        <p:nvPicPr>
          <p:cNvPr id="7" name="图片 6"/>
          <p:cNvPicPr>
            <a:picLocks noChangeAspect="1"/>
          </p:cNvPicPr>
          <p:nvPr/>
        </p:nvPicPr>
        <p:blipFill>
          <a:blip r:embed="rId3"/>
          <a:stretch>
            <a:fillRect/>
          </a:stretch>
        </p:blipFill>
        <p:spPr>
          <a:xfrm>
            <a:off x="911225" y="3428365"/>
            <a:ext cx="10236835" cy="2844800"/>
          </a:xfrm>
          <a:prstGeom prst="rect">
            <a:avLst/>
          </a:prstGeom>
        </p:spPr>
      </p:pic>
    </p:spTree>
  </p:cSld>
  <p:clrMapOvr>
    <a:masterClrMapping/>
  </p:clrMapOvr>
  <p:transition spd="med">
    <p:pull/>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3" name="文本框 2"/>
          <p:cNvSpPr txBox="1"/>
          <p:nvPr/>
        </p:nvSpPr>
        <p:spPr>
          <a:xfrm>
            <a:off x="784225" y="622300"/>
            <a:ext cx="10645140" cy="552577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2.</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坡度</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）表</a:t>
            </a:r>
            <a:r>
              <a:rPr lang="zh-CN" altLang="en-US" sz="2800">
                <a:latin typeface="宋体" panose="02010600030101010101" pitchFamily="2" charset="-122"/>
                <a:ea typeface="宋体" panose="02010600030101010101" pitchFamily="2" charset="-122"/>
                <a:cs typeface="宋体" panose="02010600030101010101" pitchFamily="2" charset="-122"/>
              </a:rPr>
              <a:t>示形</a:t>
            </a:r>
            <a:r>
              <a:rPr lang="zh-CN" altLang="en-US" sz="2800" smtClean="0">
                <a:latin typeface="宋体" panose="02010600030101010101" pitchFamily="2" charset="-122"/>
                <a:ea typeface="宋体" panose="02010600030101010101" pitchFamily="2" charset="-122"/>
                <a:cs typeface="宋体" panose="02010600030101010101" pitchFamily="2" charset="-122"/>
              </a:rPr>
              <a:t>式：坡</a:t>
            </a:r>
            <a:r>
              <a:rPr lang="zh-CN" altLang="en-US" sz="2800">
                <a:latin typeface="宋体" panose="02010600030101010101" pitchFamily="2" charset="-122"/>
                <a:ea typeface="宋体" panose="02010600030101010101" pitchFamily="2" charset="-122"/>
                <a:cs typeface="宋体" panose="02010600030101010101" pitchFamily="2" charset="-122"/>
              </a:rPr>
              <a:t>度大小一般用坡度角或者垂直距离与水平距离的比值来表示。</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）坡</a:t>
            </a:r>
            <a:r>
              <a:rPr lang="zh-CN" altLang="en-US" sz="2800">
                <a:latin typeface="宋体" panose="02010600030101010101" pitchFamily="2" charset="-122"/>
                <a:ea typeface="宋体" panose="02010600030101010101" pitchFamily="2" charset="-122"/>
                <a:cs typeface="宋体" panose="02010600030101010101" pitchFamily="2" charset="-122"/>
              </a:rPr>
              <a:t>度大小的判别</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影响因</a:t>
            </a:r>
            <a:r>
              <a:rPr lang="zh-CN" altLang="en-US" sz="2800" smtClean="0">
                <a:latin typeface="宋体" panose="02010600030101010101" pitchFamily="2" charset="-122"/>
                <a:ea typeface="宋体" panose="02010600030101010101" pitchFamily="2" charset="-122"/>
                <a:cs typeface="宋体" panose="02010600030101010101" pitchFamily="2" charset="-122"/>
              </a:rPr>
              <a:t>素：比</a:t>
            </a:r>
            <a:r>
              <a:rPr lang="zh-CN" altLang="en-US" sz="2800">
                <a:latin typeface="宋体" panose="02010600030101010101" pitchFamily="2" charset="-122"/>
                <a:ea typeface="宋体" panose="02010600030101010101" pitchFamily="2" charset="-122"/>
                <a:cs typeface="宋体" panose="02010600030101010101" pitchFamily="2" charset="-122"/>
              </a:rPr>
              <a:t>例尺、等高距、等高线的疏密。</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同一幅</a:t>
            </a:r>
            <a:r>
              <a:rPr lang="zh-CN" altLang="en-US" sz="2800" smtClean="0">
                <a:latin typeface="宋体" panose="02010600030101010101" pitchFamily="2" charset="-122"/>
                <a:ea typeface="宋体" panose="02010600030101010101" pitchFamily="2" charset="-122"/>
                <a:cs typeface="宋体" panose="02010600030101010101" pitchFamily="2" charset="-122"/>
              </a:rPr>
              <a:t>图（比</a:t>
            </a:r>
            <a:r>
              <a:rPr lang="zh-CN" altLang="en-US" sz="2800">
                <a:latin typeface="宋体" panose="02010600030101010101" pitchFamily="2" charset="-122"/>
                <a:ea typeface="宋体" panose="02010600030101010101" pitchFamily="2" charset="-122"/>
                <a:cs typeface="宋体" panose="02010600030101010101" pitchFamily="2" charset="-122"/>
              </a:rPr>
              <a:t>例尺、等高距相</a:t>
            </a:r>
            <a:r>
              <a:rPr lang="zh-CN" altLang="en-US" sz="2800" smtClean="0">
                <a:latin typeface="宋体" panose="02010600030101010101" pitchFamily="2" charset="-122"/>
                <a:ea typeface="宋体" panose="02010600030101010101" pitchFamily="2" charset="-122"/>
                <a:cs typeface="宋体" panose="02010600030101010101" pitchFamily="2" charset="-122"/>
              </a:rPr>
              <a:t>同）：等</a:t>
            </a:r>
            <a:r>
              <a:rPr lang="zh-CN" altLang="en-US" sz="2800">
                <a:latin typeface="宋体" panose="02010600030101010101" pitchFamily="2" charset="-122"/>
                <a:ea typeface="宋体" panose="02010600030101010101" pitchFamily="2" charset="-122"/>
                <a:cs typeface="宋体" panose="02010600030101010101" pitchFamily="2" charset="-122"/>
              </a:rPr>
              <a:t>高线密</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坡</a:t>
            </a:r>
            <a:r>
              <a:rPr lang="zh-CN" altLang="en-US" sz="2800" smtClean="0">
                <a:latin typeface="宋体" panose="02010600030101010101" pitchFamily="2" charset="-122"/>
                <a:ea typeface="宋体" panose="02010600030101010101" pitchFamily="2" charset="-122"/>
                <a:cs typeface="宋体" panose="02010600030101010101" pitchFamily="2" charset="-122"/>
              </a:rPr>
              <a:t>陡；等</a:t>
            </a:r>
            <a:r>
              <a:rPr lang="zh-CN" altLang="en-US" sz="2800">
                <a:latin typeface="宋体" panose="02010600030101010101" pitchFamily="2" charset="-122"/>
                <a:ea typeface="宋体" panose="02010600030101010101" pitchFamily="2" charset="-122"/>
                <a:cs typeface="宋体" panose="02010600030101010101" pitchFamily="2" charset="-122"/>
              </a:rPr>
              <a:t>高线</a:t>
            </a:r>
            <a:r>
              <a:rPr lang="zh-CN" altLang="en-US" sz="2800" smtClean="0">
                <a:latin typeface="宋体" panose="02010600030101010101" pitchFamily="2" charset="-122"/>
                <a:ea typeface="宋体" panose="02010600030101010101" pitchFamily="2" charset="-122"/>
                <a:cs typeface="宋体" panose="02010600030101010101" pitchFamily="2" charset="-122"/>
              </a:rPr>
              <a:t>疏</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smtClean="0">
                <a:latin typeface="宋体" panose="02010600030101010101" pitchFamily="2" charset="-122"/>
                <a:ea typeface="宋体" panose="02010600030101010101" pitchFamily="2" charset="-122"/>
                <a:cs typeface="宋体" panose="02010600030101010101" pitchFamily="2" charset="-122"/>
              </a:rPr>
              <a:t>坡</a:t>
            </a:r>
            <a:r>
              <a:rPr lang="zh-CN" altLang="en-US" sz="2800">
                <a:latin typeface="宋体" panose="02010600030101010101" pitchFamily="2" charset="-122"/>
                <a:ea typeface="宋体" panose="02010600030101010101" pitchFamily="2" charset="-122"/>
                <a:cs typeface="宋体" panose="02010600030101010101" pitchFamily="2" charset="-122"/>
              </a:rPr>
              <a:t>缓。</a:t>
            </a:r>
          </a:p>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3" name="文本框 2"/>
          <p:cNvSpPr txBox="1"/>
          <p:nvPr/>
        </p:nvSpPr>
        <p:spPr>
          <a:xfrm>
            <a:off x="784225" y="622300"/>
            <a:ext cx="10645775" cy="552577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）坡</a:t>
            </a:r>
            <a:r>
              <a:rPr lang="zh-CN" altLang="en-US" sz="2800">
                <a:latin typeface="宋体" panose="02010600030101010101" pitchFamily="2" charset="-122"/>
                <a:ea typeface="宋体" panose="02010600030101010101" pitchFamily="2" charset="-122"/>
                <a:cs typeface="宋体" panose="02010600030101010101" pitchFamily="2" charset="-122"/>
              </a:rPr>
              <a:t>度影</a:t>
            </a:r>
            <a:r>
              <a:rPr lang="zh-CN" altLang="en-US" sz="2800" smtClean="0">
                <a:latin typeface="宋体" panose="02010600030101010101" pitchFamily="2" charset="-122"/>
                <a:ea typeface="宋体" panose="02010600030101010101" pitchFamily="2" charset="-122"/>
                <a:cs typeface="宋体" panose="02010600030101010101" pitchFamily="2" charset="-122"/>
              </a:rPr>
              <a:t>响：坡</a:t>
            </a:r>
            <a:r>
              <a:rPr lang="zh-CN" altLang="en-US" sz="2800">
                <a:latin typeface="宋体" panose="02010600030101010101" pitchFamily="2" charset="-122"/>
                <a:ea typeface="宋体" panose="02010600030101010101" pitchFamily="2" charset="-122"/>
                <a:cs typeface="宋体" panose="02010600030101010101" pitchFamily="2" charset="-122"/>
              </a:rPr>
              <a:t>度对生产和生活影响巨大</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坡地耕作容易引发水土流</a:t>
            </a:r>
            <a:r>
              <a:rPr lang="zh-CN" altLang="en-US" sz="2800" smtClean="0">
                <a:latin typeface="宋体" panose="02010600030101010101" pitchFamily="2" charset="-122"/>
                <a:ea typeface="宋体" panose="02010600030101010101" pitchFamily="2" charset="-122"/>
                <a:cs typeface="宋体" panose="02010600030101010101" pitchFamily="2" charset="-122"/>
              </a:rPr>
              <a:t>失，特</a:t>
            </a:r>
            <a:r>
              <a:rPr lang="zh-CN" altLang="en-US" sz="2800">
                <a:latin typeface="宋体" panose="02010600030101010101" pitchFamily="2" charset="-122"/>
                <a:ea typeface="宋体" panose="02010600030101010101" pitchFamily="2" charset="-122"/>
                <a:cs typeface="宋体" panose="02010600030101010101" pitchFamily="2" charset="-122"/>
              </a:rPr>
              <a:t>别是在坡度大于</a:t>
            </a:r>
            <a:r>
              <a:rPr lang="en-US" altLang="zh-CN" sz="2800" smtClean="0">
                <a:latin typeface="宋体" panose="02010600030101010101" pitchFamily="2" charset="-122"/>
                <a:ea typeface="宋体" panose="02010600030101010101" pitchFamily="2" charset="-122"/>
                <a:cs typeface="宋体" panose="02010600030101010101" pitchFamily="2" charset="-122"/>
              </a:rPr>
              <a:t>15°</a:t>
            </a:r>
            <a:r>
              <a:rPr lang="zh-CN" altLang="en-US" sz="2800" smtClean="0">
                <a:latin typeface="宋体" panose="02010600030101010101" pitchFamily="2" charset="-122"/>
                <a:ea typeface="宋体" panose="02010600030101010101" pitchFamily="2" charset="-122"/>
                <a:cs typeface="宋体" panose="02010600030101010101" pitchFamily="2" charset="-122"/>
              </a:rPr>
              <a:t>的</a:t>
            </a:r>
            <a:r>
              <a:rPr lang="zh-CN" altLang="en-US" sz="2800">
                <a:latin typeface="宋体" panose="02010600030101010101" pitchFamily="2" charset="-122"/>
                <a:ea typeface="宋体" panose="02010600030101010101" pitchFamily="2" charset="-122"/>
                <a:cs typeface="宋体" panose="02010600030101010101" pitchFamily="2" charset="-122"/>
              </a:rPr>
              <a:t>坡地上种</a:t>
            </a:r>
            <a:r>
              <a:rPr lang="zh-CN" altLang="en-US" sz="2800" smtClean="0">
                <a:latin typeface="宋体" panose="02010600030101010101" pitchFamily="2" charset="-122"/>
                <a:ea typeface="宋体" panose="02010600030101010101" pitchFamily="2" charset="-122"/>
                <a:cs typeface="宋体" panose="02010600030101010101" pitchFamily="2" charset="-122"/>
              </a:rPr>
              <a:t>植，一</a:t>
            </a:r>
            <a:r>
              <a:rPr lang="zh-CN" altLang="en-US" sz="2800">
                <a:latin typeface="宋体" panose="02010600030101010101" pitchFamily="2" charset="-122"/>
                <a:ea typeface="宋体" panose="02010600030101010101" pitchFamily="2" charset="-122"/>
                <a:cs typeface="宋体" panose="02010600030101010101" pitchFamily="2" charset="-122"/>
              </a:rPr>
              <a:t>旦遇到暴</a:t>
            </a:r>
            <a:r>
              <a:rPr lang="zh-CN" altLang="en-US" sz="2800" smtClean="0">
                <a:latin typeface="宋体" panose="02010600030101010101" pitchFamily="2" charset="-122"/>
                <a:ea typeface="宋体" panose="02010600030101010101" pitchFamily="2" charset="-122"/>
                <a:cs typeface="宋体" panose="02010600030101010101" pitchFamily="2" charset="-122"/>
              </a:rPr>
              <a:t>雨，土</a:t>
            </a:r>
            <a:r>
              <a:rPr lang="zh-CN" altLang="en-US" sz="2800">
                <a:latin typeface="宋体" panose="02010600030101010101" pitchFamily="2" charset="-122"/>
                <a:ea typeface="宋体" panose="02010600030101010101" pitchFamily="2" charset="-122"/>
                <a:cs typeface="宋体" panose="02010600030101010101" pitchFamily="2" charset="-122"/>
              </a:rPr>
              <a:t>壤侵蚀极为严重。修筑梯田可减缓坡度对农业的影响。</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smtClean="0">
                <a:latin typeface="宋体" panose="02010600030101010101" pitchFamily="2" charset="-122"/>
                <a:ea typeface="宋体" panose="02010600030101010101" pitchFamily="2" charset="-122"/>
                <a:cs typeface="宋体" panose="02010600030101010101" pitchFamily="2" charset="-122"/>
              </a:rPr>
              <a:t>②</a:t>
            </a:r>
            <a:r>
              <a:rPr lang="zh-CN" altLang="en-US" sz="2800" smtClean="0">
                <a:latin typeface="宋体" panose="02010600030101010101" pitchFamily="2" charset="-122"/>
                <a:ea typeface="宋体" panose="02010600030101010101" pitchFamily="2" charset="-122"/>
                <a:cs typeface="宋体" panose="02010600030101010101" pitchFamily="2" charset="-122"/>
              </a:rPr>
              <a:t>山谷</a:t>
            </a:r>
            <a:r>
              <a:rPr lang="zh-CN" altLang="en-US" sz="2800">
                <a:latin typeface="宋体" panose="02010600030101010101" pitchFamily="2" charset="-122"/>
                <a:ea typeface="宋体" panose="02010600030101010101" pitchFamily="2" charset="-122"/>
                <a:cs typeface="宋体" panose="02010600030101010101" pitchFamily="2" charset="-122"/>
              </a:rPr>
              <a:t>中修建公路要避开陡</a:t>
            </a:r>
            <a:r>
              <a:rPr lang="zh-CN" altLang="en-US" sz="2800" smtClean="0">
                <a:latin typeface="宋体" panose="02010600030101010101" pitchFamily="2" charset="-122"/>
                <a:ea typeface="宋体" panose="02010600030101010101" pitchFamily="2" charset="-122"/>
                <a:cs typeface="宋体" panose="02010600030101010101" pitchFamily="2" charset="-122"/>
              </a:rPr>
              <a:t>坡，尽</a:t>
            </a:r>
            <a:r>
              <a:rPr lang="zh-CN" altLang="en-US" sz="2800">
                <a:latin typeface="宋体" panose="02010600030101010101" pitchFamily="2" charset="-122"/>
                <a:ea typeface="宋体" panose="02010600030101010101" pitchFamily="2" charset="-122"/>
                <a:cs typeface="宋体" panose="02010600030101010101" pitchFamily="2" charset="-122"/>
              </a:rPr>
              <a:t>量沿等高线修</a:t>
            </a:r>
            <a:r>
              <a:rPr lang="zh-CN" altLang="en-US" sz="2800" smtClean="0">
                <a:latin typeface="宋体" panose="02010600030101010101" pitchFamily="2" charset="-122"/>
                <a:ea typeface="宋体" panose="02010600030101010101" pitchFamily="2" charset="-122"/>
                <a:cs typeface="宋体" panose="02010600030101010101" pitchFamily="2" charset="-122"/>
              </a:rPr>
              <a:t>建，降</a:t>
            </a:r>
            <a:r>
              <a:rPr lang="zh-CN" altLang="en-US" sz="2800">
                <a:latin typeface="宋体" panose="02010600030101010101" pitchFamily="2" charset="-122"/>
                <a:ea typeface="宋体" panose="02010600030101010101" pitchFamily="2" charset="-122"/>
                <a:cs typeface="宋体" panose="02010600030101010101" pitchFamily="2" charset="-122"/>
              </a:rPr>
              <a:t>低坡</a:t>
            </a:r>
            <a:r>
              <a:rPr lang="zh-CN" altLang="en-US" sz="2800" smtClean="0">
                <a:latin typeface="宋体" panose="02010600030101010101" pitchFamily="2" charset="-122"/>
                <a:ea typeface="宋体" panose="02010600030101010101" pitchFamily="2" charset="-122"/>
                <a:cs typeface="宋体" panose="02010600030101010101" pitchFamily="2" charset="-122"/>
              </a:rPr>
              <a:t>度，所</a:t>
            </a:r>
            <a:r>
              <a:rPr lang="zh-CN" altLang="en-US" sz="2800">
                <a:latin typeface="宋体" panose="02010600030101010101" pitchFamily="2" charset="-122"/>
                <a:ea typeface="宋体" panose="02010600030101010101" pitchFamily="2" charset="-122"/>
                <a:cs typeface="宋体" panose="02010600030101010101" pitchFamily="2" charset="-122"/>
              </a:rPr>
              <a:t>以一般呈现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字形。</a:t>
            </a:r>
          </a:p>
        </p:txBody>
      </p:sp>
    </p:spTree>
  </p:cSld>
  <p:clrMapOvr>
    <a:masterClrMapping/>
  </p:clrMapOvr>
  <p:transition spd="med">
    <p:pull/>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670560"/>
            <a:ext cx="10661650" cy="460946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solidFill>
                  <a:schemeClr val="accent1"/>
                </a:solidFill>
                <a:latin typeface="宋体" panose="02010600030101010101" pitchFamily="2" charset="-122"/>
                <a:ea typeface="宋体" panose="02010600030101010101" pitchFamily="2" charset="-122"/>
                <a:cs typeface="宋体" panose="02010600030101010101" pitchFamily="2" charset="-122"/>
              </a:rPr>
              <a:t>3.</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坡向</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）阳</a:t>
            </a:r>
            <a:r>
              <a:rPr lang="zh-CN" altLang="en-US" sz="2800">
                <a:latin typeface="宋体" panose="02010600030101010101" pitchFamily="2" charset="-122"/>
                <a:ea typeface="宋体" panose="02010600030101010101" pitchFamily="2" charset="-122"/>
                <a:cs typeface="宋体" panose="02010600030101010101" pitchFamily="2" charset="-122"/>
              </a:rPr>
              <a:t>坡和阴</a:t>
            </a:r>
            <a:r>
              <a:rPr lang="zh-CN" altLang="en-US" sz="2800" smtClean="0">
                <a:latin typeface="宋体" panose="02010600030101010101" pitchFamily="2" charset="-122"/>
                <a:ea typeface="宋体" panose="02010600030101010101" pitchFamily="2" charset="-122"/>
                <a:cs typeface="宋体" panose="02010600030101010101" pitchFamily="2" charset="-122"/>
              </a:rPr>
              <a:t>坡：阳</a:t>
            </a:r>
            <a:r>
              <a:rPr lang="zh-CN" altLang="en-US" sz="2800">
                <a:latin typeface="宋体" panose="02010600030101010101" pitchFamily="2" charset="-122"/>
                <a:ea typeface="宋体" panose="02010600030101010101" pitchFamily="2" charset="-122"/>
                <a:cs typeface="宋体" panose="02010600030101010101" pitchFamily="2" charset="-122"/>
              </a:rPr>
              <a:t>坡光照充</a:t>
            </a:r>
            <a:r>
              <a:rPr lang="zh-CN" altLang="en-US" sz="2800" smtClean="0">
                <a:latin typeface="宋体" panose="02010600030101010101" pitchFamily="2" charset="-122"/>
                <a:ea typeface="宋体" panose="02010600030101010101" pitchFamily="2" charset="-122"/>
                <a:cs typeface="宋体" panose="02010600030101010101" pitchFamily="2" charset="-122"/>
              </a:rPr>
              <a:t>足，阴</a:t>
            </a:r>
            <a:r>
              <a:rPr lang="zh-CN" altLang="en-US" sz="2800">
                <a:latin typeface="宋体" panose="02010600030101010101" pitchFamily="2" charset="-122"/>
                <a:ea typeface="宋体" panose="02010600030101010101" pitchFamily="2" charset="-122"/>
                <a:cs typeface="宋体" panose="02010600030101010101" pitchFamily="2" charset="-122"/>
              </a:rPr>
              <a:t>坡光照较弱。</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）迎</a:t>
            </a:r>
            <a:r>
              <a:rPr lang="zh-CN" altLang="en-US" sz="2800">
                <a:latin typeface="宋体" panose="02010600030101010101" pitchFamily="2" charset="-122"/>
                <a:ea typeface="宋体" panose="02010600030101010101" pitchFamily="2" charset="-122"/>
                <a:cs typeface="宋体" panose="02010600030101010101" pitchFamily="2" charset="-122"/>
              </a:rPr>
              <a:t>风坡和背风</a:t>
            </a:r>
            <a:r>
              <a:rPr lang="zh-CN" altLang="en-US" sz="2800" smtClean="0">
                <a:latin typeface="宋体" panose="02010600030101010101" pitchFamily="2" charset="-122"/>
                <a:ea typeface="宋体" panose="02010600030101010101" pitchFamily="2" charset="-122"/>
                <a:cs typeface="宋体" panose="02010600030101010101" pitchFamily="2" charset="-122"/>
              </a:rPr>
              <a:t>坡：迎</a:t>
            </a:r>
            <a:r>
              <a:rPr lang="zh-CN" altLang="en-US" sz="2800">
                <a:latin typeface="宋体" panose="02010600030101010101" pitchFamily="2" charset="-122"/>
                <a:ea typeface="宋体" panose="02010600030101010101" pitchFamily="2" charset="-122"/>
                <a:cs typeface="宋体" panose="02010600030101010101" pitchFamily="2" charset="-122"/>
              </a:rPr>
              <a:t>风坡水汽受到地形抬</a:t>
            </a:r>
            <a:r>
              <a:rPr lang="zh-CN" altLang="en-US" sz="2800" smtClean="0">
                <a:latin typeface="宋体" panose="02010600030101010101" pitchFamily="2" charset="-122"/>
                <a:ea typeface="宋体" panose="02010600030101010101" pitchFamily="2" charset="-122"/>
                <a:cs typeface="宋体" panose="02010600030101010101" pitchFamily="2" charset="-122"/>
              </a:rPr>
              <a:t>升，在</a:t>
            </a:r>
            <a:r>
              <a:rPr lang="zh-CN" altLang="en-US" sz="2800">
                <a:latin typeface="宋体" panose="02010600030101010101" pitchFamily="2" charset="-122"/>
                <a:ea typeface="宋体" panose="02010600030101010101" pitchFamily="2" charset="-122"/>
                <a:cs typeface="宋体" panose="02010600030101010101" pitchFamily="2" charset="-122"/>
              </a:rPr>
              <a:t>某一高度降下地形</a:t>
            </a:r>
            <a:r>
              <a:rPr lang="zh-CN" altLang="en-US" sz="2800" smtClean="0">
                <a:latin typeface="宋体" panose="02010600030101010101" pitchFamily="2" charset="-122"/>
                <a:ea typeface="宋体" panose="02010600030101010101" pitchFamily="2" charset="-122"/>
                <a:cs typeface="宋体" panose="02010600030101010101" pitchFamily="2" charset="-122"/>
              </a:rPr>
              <a:t>雨，水</a:t>
            </a:r>
            <a:r>
              <a:rPr lang="zh-CN" altLang="en-US" sz="2800">
                <a:latin typeface="宋体" panose="02010600030101010101" pitchFamily="2" charset="-122"/>
                <a:ea typeface="宋体" panose="02010600030101010101" pitchFamily="2" charset="-122"/>
                <a:cs typeface="宋体" panose="02010600030101010101" pitchFamily="2" charset="-122"/>
              </a:rPr>
              <a:t>分较</a:t>
            </a:r>
            <a:r>
              <a:rPr lang="zh-CN" altLang="en-US" sz="2800" smtClean="0">
                <a:latin typeface="宋体" panose="02010600030101010101" pitchFamily="2" charset="-122"/>
                <a:ea typeface="宋体" panose="02010600030101010101" pitchFamily="2" charset="-122"/>
                <a:cs typeface="宋体" panose="02010600030101010101" pitchFamily="2" charset="-122"/>
              </a:rPr>
              <a:t>多；背</a:t>
            </a:r>
            <a:r>
              <a:rPr lang="zh-CN" altLang="en-US" sz="2800">
                <a:latin typeface="宋体" panose="02010600030101010101" pitchFamily="2" charset="-122"/>
                <a:ea typeface="宋体" panose="02010600030101010101" pitchFamily="2" charset="-122"/>
                <a:cs typeface="宋体" panose="02010600030101010101" pitchFamily="2" charset="-122"/>
              </a:rPr>
              <a:t>风坡则水分较少。</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solidFill>
                  <a:schemeClr val="accent1"/>
                </a:solidFill>
                <a:latin typeface="宋体" panose="02010600030101010101" pitchFamily="2" charset="-122"/>
                <a:ea typeface="宋体" panose="02010600030101010101" pitchFamily="2" charset="-122"/>
                <a:cs typeface="宋体" panose="02010600030101010101" pitchFamily="2" charset="-122"/>
              </a:rPr>
              <a:t>4.</a:t>
            </a:r>
            <a:r>
              <a:rPr lang="zh-CN" altLang="en-US" sz="2800" b="1">
                <a:solidFill>
                  <a:schemeClr val="accent1"/>
                </a:solidFill>
                <a:latin typeface="宋体" panose="02010600030101010101" pitchFamily="2" charset="-122"/>
                <a:ea typeface="宋体" panose="02010600030101010101" pitchFamily="2" charset="-122"/>
                <a:cs typeface="宋体" panose="02010600030101010101" pitchFamily="2" charset="-122"/>
              </a:rPr>
              <a:t>其他</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地貌的形状、面积、空间分布状况、地面起伏状况和破碎程度等。</a:t>
            </a:r>
          </a:p>
        </p:txBody>
      </p:sp>
    </p:spTree>
  </p:cSld>
  <p:clrMapOvr>
    <a:masterClrMapping/>
  </p:clrMapOvr>
  <p:transition spd="med">
    <p:pull/>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6" name="文本框 5"/>
          <p:cNvSpPr txBox="1"/>
          <p:nvPr/>
        </p:nvSpPr>
        <p:spPr>
          <a:xfrm>
            <a:off x="706120" y="251460"/>
            <a:ext cx="10685145" cy="6183630"/>
          </a:xfrm>
          <a:prstGeom prst="rect">
            <a:avLst/>
          </a:prstGeom>
          <a:noFill/>
        </p:spPr>
        <p:txBody>
          <a:bodyPr wrap="square" rtlCol="0">
            <a:noAutofit/>
          </a:bodyPr>
          <a:lstStyle/>
          <a:p>
            <a:pPr indent="0" algn="ctr" fontAlgn="auto">
              <a:lnSpc>
                <a:spcPct val="150000"/>
              </a:lnSpc>
            </a:pPr>
            <a:r>
              <a:rPr lang="zh-CN" altLang="en-US" sz="36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五、植被与土壤</a:t>
            </a:r>
            <a:endParaRPr lang="en-US" altLang="zh-CN" sz="36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0" algn="ctr" fontAlgn="auto">
              <a:lnSpc>
                <a:spcPct val="150000"/>
              </a:lnSpc>
            </a:pP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第一节</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植</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被</a:t>
            </a:r>
            <a:endPar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知识梳理】</a:t>
            </a:r>
            <a:endPar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一、主要植被的类型和分布</a:t>
            </a:r>
          </a:p>
          <a:p>
            <a:pPr indent="711200" algn="just"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1.</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含义</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）植</a:t>
            </a:r>
            <a:r>
              <a:rPr lang="zh-CN" altLang="en-US" sz="2800">
                <a:latin typeface="宋体" panose="02010600030101010101" pitchFamily="2" charset="-122"/>
                <a:ea typeface="宋体" panose="02010600030101010101" pitchFamily="2" charset="-122"/>
                <a:cs typeface="宋体" panose="02010600030101010101" pitchFamily="2" charset="-122"/>
              </a:rPr>
              <a:t>物的含</a:t>
            </a:r>
            <a:r>
              <a:rPr lang="zh-CN" altLang="en-US" sz="2800" smtClean="0">
                <a:latin typeface="宋体" panose="02010600030101010101" pitchFamily="2" charset="-122"/>
                <a:ea typeface="宋体" panose="02010600030101010101" pitchFamily="2" charset="-122"/>
                <a:cs typeface="宋体" panose="02010600030101010101" pitchFamily="2" charset="-122"/>
              </a:rPr>
              <a:t>义：是</a:t>
            </a:r>
            <a:r>
              <a:rPr lang="zh-CN" altLang="en-US" sz="2800">
                <a:latin typeface="宋体" panose="02010600030101010101" pitchFamily="2" charset="-122"/>
                <a:ea typeface="宋体" panose="02010600030101010101" pitchFamily="2" charset="-122"/>
                <a:cs typeface="宋体" panose="02010600030101010101" pitchFamily="2" charset="-122"/>
              </a:rPr>
              <a:t>能进行光合作</a:t>
            </a:r>
            <a:r>
              <a:rPr lang="zh-CN" altLang="en-US" sz="2800" smtClean="0">
                <a:latin typeface="宋体" panose="02010600030101010101" pitchFamily="2" charset="-122"/>
                <a:ea typeface="宋体" panose="02010600030101010101" pitchFamily="2" charset="-122"/>
                <a:cs typeface="宋体" panose="02010600030101010101" pitchFamily="2" charset="-122"/>
              </a:rPr>
              <a:t>用，将</a:t>
            </a:r>
            <a:r>
              <a:rPr lang="zh-CN" altLang="en-US" sz="2800">
                <a:latin typeface="宋体" panose="02010600030101010101" pitchFamily="2" charset="-122"/>
                <a:ea typeface="宋体" panose="02010600030101010101" pitchFamily="2" charset="-122"/>
                <a:cs typeface="宋体" panose="02010600030101010101" pitchFamily="2" charset="-122"/>
              </a:rPr>
              <a:t>无机物转化为有机</a:t>
            </a:r>
            <a:r>
              <a:rPr lang="zh-CN" altLang="en-US" sz="2800" smtClean="0">
                <a:latin typeface="宋体" panose="02010600030101010101" pitchFamily="2" charset="-122"/>
                <a:ea typeface="宋体" panose="02010600030101010101" pitchFamily="2" charset="-122"/>
                <a:cs typeface="宋体" panose="02010600030101010101" pitchFamily="2" charset="-122"/>
              </a:rPr>
              <a:t>物，独</a:t>
            </a:r>
            <a:r>
              <a:rPr lang="zh-CN" altLang="en-US" sz="2800">
                <a:latin typeface="宋体" panose="02010600030101010101" pitchFamily="2" charset="-122"/>
                <a:ea typeface="宋体" panose="02010600030101010101" pitchFamily="2" charset="-122"/>
                <a:cs typeface="宋体" panose="02010600030101010101" pitchFamily="2" charset="-122"/>
              </a:rPr>
              <a:t>立生活的一类滋养型生物。绝大多数植物可以进行光合作</a:t>
            </a:r>
            <a:r>
              <a:rPr lang="zh-CN" altLang="en-US" sz="2800" smtClean="0">
                <a:latin typeface="宋体" panose="02010600030101010101" pitchFamily="2" charset="-122"/>
                <a:ea typeface="宋体" panose="02010600030101010101" pitchFamily="2" charset="-122"/>
                <a:cs typeface="宋体" panose="02010600030101010101" pitchFamily="2" charset="-122"/>
              </a:rPr>
              <a:t>用，合</a:t>
            </a:r>
            <a:r>
              <a:rPr lang="zh-CN" altLang="en-US" sz="2800">
                <a:latin typeface="宋体" panose="02010600030101010101" pitchFamily="2" charset="-122"/>
                <a:ea typeface="宋体" panose="02010600030101010101" pitchFamily="2" charset="-122"/>
                <a:cs typeface="宋体" panose="02010600030101010101" pitchFamily="2" charset="-122"/>
              </a:rPr>
              <a:t>成有机</a:t>
            </a:r>
            <a:r>
              <a:rPr lang="zh-CN" altLang="en-US" sz="2800" smtClean="0">
                <a:latin typeface="宋体" panose="02010600030101010101" pitchFamily="2" charset="-122"/>
                <a:ea typeface="宋体" panose="02010600030101010101" pitchFamily="2" charset="-122"/>
                <a:cs typeface="宋体" panose="02010600030101010101" pitchFamily="2" charset="-122"/>
              </a:rPr>
              <a:t>物，储</a:t>
            </a:r>
            <a:r>
              <a:rPr lang="zh-CN" altLang="en-US" sz="2800">
                <a:latin typeface="宋体" panose="02010600030101010101" pitchFamily="2" charset="-122"/>
                <a:ea typeface="宋体" panose="02010600030101010101" pitchFamily="2" charset="-122"/>
                <a:cs typeface="宋体" panose="02010600030101010101" pitchFamily="2" charset="-122"/>
              </a:rPr>
              <a:t>存能量并放出氧气。</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）植</a:t>
            </a:r>
            <a:r>
              <a:rPr lang="zh-CN" altLang="en-US" sz="2800">
                <a:latin typeface="宋体" panose="02010600030101010101" pitchFamily="2" charset="-122"/>
                <a:ea typeface="宋体" panose="02010600030101010101" pitchFamily="2" charset="-122"/>
                <a:cs typeface="宋体" panose="02010600030101010101" pitchFamily="2" charset="-122"/>
              </a:rPr>
              <a:t>被的含</a:t>
            </a:r>
            <a:r>
              <a:rPr lang="zh-CN" altLang="en-US" sz="2800" smtClean="0">
                <a:latin typeface="宋体" panose="02010600030101010101" pitchFamily="2" charset="-122"/>
                <a:ea typeface="宋体" panose="02010600030101010101" pitchFamily="2" charset="-122"/>
                <a:cs typeface="宋体" panose="02010600030101010101" pitchFamily="2" charset="-122"/>
              </a:rPr>
              <a:t>义：植</a:t>
            </a:r>
            <a:r>
              <a:rPr lang="zh-CN" altLang="en-US" sz="2800">
                <a:latin typeface="宋体" panose="02010600030101010101" pitchFamily="2" charset="-122"/>
                <a:ea typeface="宋体" panose="02010600030101010101" pitchFamily="2" charset="-122"/>
                <a:cs typeface="宋体" panose="02010600030101010101" pitchFamily="2" charset="-122"/>
              </a:rPr>
              <a:t>被是覆盖一个地区的各类植物群落的总称。</a:t>
            </a:r>
          </a:p>
        </p:txBody>
      </p:sp>
    </p:spTree>
  </p:cSld>
  <p:clrMapOvr>
    <a:masterClrMapping/>
  </p:clrMapOvr>
  <p:transition spd="med">
    <p:pull/>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6" name="文本框 5"/>
          <p:cNvSpPr txBox="1"/>
          <p:nvPr/>
        </p:nvSpPr>
        <p:spPr>
          <a:xfrm>
            <a:off x="784225" y="753110"/>
            <a:ext cx="10606405" cy="2738120"/>
          </a:xfrm>
          <a:prstGeom prst="rect">
            <a:avLst/>
          </a:prstGeom>
          <a:noFill/>
        </p:spPr>
        <p:txBody>
          <a:bodyPr wrap="square" rtlCol="0">
            <a:noAutofit/>
          </a:bodyPr>
          <a:lstStyle/>
          <a:p>
            <a:pPr indent="0" fontAlgn="auto">
              <a:lnSpc>
                <a:spcPct val="150000"/>
              </a:lnSpc>
            </a:pP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植被分类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）自</a:t>
            </a:r>
            <a:r>
              <a:rPr lang="zh-CN" altLang="en-US" sz="2800">
                <a:latin typeface="宋体" panose="02010600030101010101" pitchFamily="2" charset="-122"/>
                <a:ea typeface="宋体" panose="02010600030101010101" pitchFamily="2" charset="-122"/>
                <a:cs typeface="宋体" panose="02010600030101010101" pitchFamily="2" charset="-122"/>
              </a:rPr>
              <a:t>然植</a:t>
            </a:r>
            <a:r>
              <a:rPr lang="zh-CN" altLang="en-US" sz="2800" smtClean="0">
                <a:latin typeface="宋体" panose="02010600030101010101" pitchFamily="2" charset="-122"/>
                <a:ea typeface="宋体" panose="02010600030101010101" pitchFamily="2" charset="-122"/>
                <a:cs typeface="宋体" panose="02010600030101010101" pitchFamily="2" charset="-122"/>
              </a:rPr>
              <a:t>被：森</a:t>
            </a:r>
            <a:r>
              <a:rPr lang="zh-CN" altLang="en-US" sz="2800">
                <a:latin typeface="宋体" panose="02010600030101010101" pitchFamily="2" charset="-122"/>
                <a:ea typeface="宋体" panose="02010600030101010101" pitchFamily="2" charset="-122"/>
                <a:cs typeface="宋体" panose="02010600030101010101" pitchFamily="2" charset="-122"/>
              </a:rPr>
              <a:t>林、草原、荒漠、苔原、草甸、沼泽等类型。</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）人</a:t>
            </a:r>
            <a:r>
              <a:rPr lang="zh-CN" altLang="en-US" sz="2800">
                <a:latin typeface="宋体" panose="02010600030101010101" pitchFamily="2" charset="-122"/>
                <a:ea typeface="宋体" panose="02010600030101010101" pitchFamily="2" charset="-122"/>
                <a:cs typeface="宋体" panose="02010600030101010101" pitchFamily="2" charset="-122"/>
              </a:rPr>
              <a:t>工植</a:t>
            </a:r>
            <a:r>
              <a:rPr lang="zh-CN" altLang="en-US" sz="2800" smtClean="0">
                <a:latin typeface="宋体" panose="02010600030101010101" pitchFamily="2" charset="-122"/>
                <a:ea typeface="宋体" panose="02010600030101010101" pitchFamily="2" charset="-122"/>
                <a:cs typeface="宋体" panose="02010600030101010101" pitchFamily="2" charset="-122"/>
              </a:rPr>
              <a:t>被：各</a:t>
            </a:r>
            <a:r>
              <a:rPr lang="zh-CN" altLang="en-US" sz="2800">
                <a:latin typeface="宋体" panose="02010600030101010101" pitchFamily="2" charset="-122"/>
                <a:ea typeface="宋体" panose="02010600030101010101" pitchFamily="2" charset="-122"/>
                <a:cs typeface="宋体" panose="02010600030101010101" pitchFamily="2" charset="-122"/>
              </a:rPr>
              <a:t>种农作物、人工林、人工草场、城市绿地等。</a:t>
            </a:r>
          </a:p>
          <a:p>
            <a:pPr indent="0" fontAlgn="auto">
              <a:lnSpc>
                <a:spcPct val="150000"/>
              </a:lnSpc>
            </a:pP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3.</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主要植被类型的分布区域、气候特点、典型地区及生态特征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pic>
        <p:nvPicPr>
          <p:cNvPr id="7" name="图片 6"/>
          <p:cNvPicPr>
            <a:picLocks noChangeAspect="1"/>
          </p:cNvPicPr>
          <p:nvPr/>
        </p:nvPicPr>
        <p:blipFill>
          <a:blip r:embed="rId3"/>
          <a:stretch>
            <a:fillRect/>
          </a:stretch>
        </p:blipFill>
        <p:spPr>
          <a:xfrm>
            <a:off x="1049046" y="611820"/>
            <a:ext cx="9643745" cy="5864860"/>
          </a:xfrm>
          <a:prstGeom prst="rect">
            <a:avLst/>
          </a:prstGeom>
        </p:spPr>
      </p:pic>
    </p:spTree>
  </p:cSld>
  <p:clrMapOvr>
    <a:masterClrMapping/>
  </p:clrMapOvr>
  <p:transition spd="med">
    <p:pull/>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pic>
        <p:nvPicPr>
          <p:cNvPr id="7" name="图片 6"/>
          <p:cNvPicPr>
            <a:picLocks noChangeAspect="1"/>
          </p:cNvPicPr>
          <p:nvPr/>
        </p:nvPicPr>
        <p:blipFill>
          <a:blip r:embed="rId3"/>
          <a:stretch>
            <a:fillRect/>
          </a:stretch>
        </p:blipFill>
        <p:spPr>
          <a:xfrm>
            <a:off x="1010285" y="753110"/>
            <a:ext cx="9758045" cy="4526313"/>
          </a:xfrm>
          <a:prstGeom prst="rect">
            <a:avLst/>
          </a:prstGeom>
        </p:spPr>
      </p:pic>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180000"/>
              <a:ext cx="410444" cy="5730196"/>
              <a:chOff x="0" y="180000"/>
              <a:chExt cx="410444" cy="573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组合 9"/>
            <p:cNvGrpSpPr/>
            <p:nvPr/>
          </p:nvGrpSpPr>
          <p:grpSpPr>
            <a:xfrm>
              <a:off x="0" y="0"/>
              <a:ext cx="9015656" cy="393382"/>
              <a:chOff x="0" y="0"/>
              <a:chExt cx="9015656" cy="393382"/>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等腰三角形 12"/>
              <p:cNvSpPr/>
              <p:nvPr/>
            </p:nvSpPr>
            <p:spPr>
              <a:xfrm rot="5400000">
                <a:off x="7052952" y="217005"/>
                <a:ext cx="171067" cy="181687"/>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180000"/>
              <a:ext cx="410444" cy="5730196"/>
              <a:chOff x="0" y="180000"/>
              <a:chExt cx="410444" cy="573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组合 19"/>
            <p:cNvGrpSpPr/>
            <p:nvPr/>
          </p:nvGrpSpPr>
          <p:grpSpPr>
            <a:xfrm>
              <a:off x="0" y="0"/>
              <a:ext cx="9015656" cy="393382"/>
              <a:chOff x="0" y="0"/>
              <a:chExt cx="9015656" cy="393382"/>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 name="等腰三角形 22"/>
              <p:cNvSpPr/>
              <p:nvPr/>
            </p:nvSpPr>
            <p:spPr>
              <a:xfrm rot="5400000">
                <a:off x="7052952" y="217005"/>
                <a:ext cx="171067" cy="181687"/>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文本框 39"/>
          <p:cNvSpPr txBox="1"/>
          <p:nvPr/>
        </p:nvSpPr>
        <p:spPr>
          <a:xfrm>
            <a:off x="910590" y="1000125"/>
            <a:ext cx="10359390" cy="4594860"/>
          </a:xfrm>
          <a:prstGeom prst="rect">
            <a:avLst/>
          </a:prstGeom>
          <a:noFill/>
        </p:spPr>
        <p:txBody>
          <a:bodyPr wrap="square" rtlCol="0">
            <a:noAutofit/>
          </a:bodyPr>
          <a:lstStyle/>
          <a:p>
            <a:pPr indent="711200" fontAlgn="auto">
              <a:extLst>
                <a:ext uri="{35155182-B16C-46BC-9424-99874614C6A1}">
                  <wpsdc:indentchars xmlns:wpsdc="http://www.wps.cn/officeDocument/2017/drawingmlCustomData" xmlns="" val="200" checksum="3773799597"/>
                </a:ext>
              </a:extLst>
            </a:pP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2.</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太阳系中一颗特殊的行星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457200" fontAlgn="auto">
              <a:extLst>
                <a:ext uri="{35155182-B16C-46BC-9424-99874614C6A1}">
                  <wpsdc:indentchars xmlns:wpsdc="http://www.wps.cn/officeDocument/2017/drawingmlCustomData" xmlns="" val="200" checksum="59296752"/>
                </a:ext>
              </a:extLst>
            </a:pPr>
            <a:r>
              <a:rPr lang="en-US" altLang="zh-CN">
                <a:latin typeface="宋体" panose="02010600030101010101" pitchFamily="2" charset="-122"/>
                <a:ea typeface="宋体" panose="02010600030101010101" pitchFamily="2" charset="-122"/>
                <a:cs typeface="宋体" panose="02010600030101010101" pitchFamily="2" charset="-122"/>
              </a:rPr>
              <a:t>                                            </a:t>
            </a:r>
            <a:endParaRPr lang="en-US" altLang="en-US">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）地</a:t>
            </a:r>
            <a:r>
              <a:rPr lang="zh-CN" altLang="en-US" sz="2800">
                <a:latin typeface="宋体" panose="02010600030101010101" pitchFamily="2" charset="-122"/>
                <a:ea typeface="宋体" panose="02010600030101010101" pitchFamily="2" charset="-122"/>
                <a:cs typeface="宋体" panose="02010600030101010101" pitchFamily="2" charset="-122"/>
              </a:rPr>
              <a:t>球的特殊</a:t>
            </a:r>
            <a:r>
              <a:rPr lang="zh-CN" altLang="en-US" sz="2800" smtClean="0">
                <a:latin typeface="宋体" panose="02010600030101010101" pitchFamily="2" charset="-122"/>
                <a:ea typeface="宋体" panose="02010600030101010101" pitchFamily="2" charset="-122"/>
                <a:cs typeface="宋体" panose="02010600030101010101" pitchFamily="2" charset="-122"/>
              </a:rPr>
              <a:t>性：太</a:t>
            </a:r>
            <a:r>
              <a:rPr lang="zh-CN" altLang="en-US" sz="2800">
                <a:latin typeface="宋体" panose="02010600030101010101" pitchFamily="2" charset="-122"/>
                <a:ea typeface="宋体" panose="02010600030101010101" pitchFamily="2" charset="-122"/>
                <a:cs typeface="宋体" panose="02010600030101010101" pitchFamily="2" charset="-122"/>
              </a:rPr>
              <a:t>阳系八大行星中唯一存在高级智慧生命的星球。</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）存</a:t>
            </a:r>
            <a:r>
              <a:rPr lang="zh-CN" altLang="en-US" sz="2800">
                <a:latin typeface="宋体" panose="02010600030101010101" pitchFamily="2" charset="-122"/>
                <a:ea typeface="宋体" panose="02010600030101010101" pitchFamily="2" charset="-122"/>
                <a:cs typeface="宋体" panose="02010600030101010101" pitchFamily="2" charset="-122"/>
              </a:rPr>
              <a:t>在生命的条件</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自身条件主要是指</a:t>
            </a:r>
            <a:r>
              <a:rPr lang="zh-CN" altLang="en-US" sz="2800" u="sng">
                <a:latin typeface="宋体" panose="02010600030101010101" pitchFamily="2" charset="-122"/>
                <a:ea typeface="宋体" panose="02010600030101010101" pitchFamily="2" charset="-122"/>
                <a:cs typeface="宋体" panose="02010600030101010101" pitchFamily="2" charset="-122"/>
              </a:rPr>
              <a:t>适宜的温度条件</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u="sng">
                <a:latin typeface="宋体" panose="02010600030101010101" pitchFamily="2" charset="-122"/>
                <a:ea typeface="宋体" panose="02010600030101010101" pitchFamily="2" charset="-122"/>
                <a:cs typeface="宋体" panose="02010600030101010101" pitchFamily="2" charset="-122"/>
              </a:rPr>
              <a:t>适宜生物生存的大气条件</a:t>
            </a:r>
            <a:r>
              <a:rPr lang="zh-CN" altLang="en-US" sz="2800">
                <a:latin typeface="宋体" panose="02010600030101010101" pitchFamily="2" charset="-122"/>
                <a:ea typeface="宋体" panose="02010600030101010101" pitchFamily="2" charset="-122"/>
                <a:cs typeface="宋体" panose="02010600030101010101" pitchFamily="2" charset="-122"/>
              </a:rPr>
              <a:t>和液态水的存在。</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外部条</a:t>
            </a:r>
            <a:r>
              <a:rPr lang="zh-CN" altLang="en-US" sz="2800" smtClean="0">
                <a:latin typeface="宋体" panose="02010600030101010101" pitchFamily="2" charset="-122"/>
                <a:ea typeface="宋体" panose="02010600030101010101" pitchFamily="2" charset="-122"/>
                <a:cs typeface="宋体" panose="02010600030101010101" pitchFamily="2" charset="-122"/>
              </a:rPr>
              <a:t>件：稳</a:t>
            </a:r>
            <a:r>
              <a:rPr lang="zh-CN" altLang="en-US" sz="2800">
                <a:latin typeface="宋体" panose="02010600030101010101" pitchFamily="2" charset="-122"/>
                <a:ea typeface="宋体" panose="02010600030101010101" pitchFamily="2" charset="-122"/>
                <a:cs typeface="宋体" panose="02010600030101010101" pitchFamily="2" charset="-122"/>
              </a:rPr>
              <a:t>定的太阳光照和安全的宇宙环境。</a:t>
            </a:r>
          </a:p>
          <a:p>
            <a:pPr indent="0" fontAlgn="auto"/>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pic>
        <p:nvPicPr>
          <p:cNvPr id="3" name="图片 2"/>
          <p:cNvPicPr>
            <a:picLocks noChangeAspect="1"/>
          </p:cNvPicPr>
          <p:nvPr/>
        </p:nvPicPr>
        <p:blipFill>
          <a:blip r:embed="rId3"/>
          <a:stretch>
            <a:fillRect/>
          </a:stretch>
        </p:blipFill>
        <p:spPr>
          <a:xfrm>
            <a:off x="1046480" y="655320"/>
            <a:ext cx="9709150" cy="5222240"/>
          </a:xfrm>
          <a:prstGeom prst="rect">
            <a:avLst/>
          </a:prstGeom>
        </p:spPr>
      </p:pic>
    </p:spTree>
  </p:cSld>
  <p:clrMapOvr>
    <a:masterClrMapping/>
  </p:clrMapOvr>
  <p:transition spd="med">
    <p:pull/>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753110"/>
            <a:ext cx="10862310" cy="483806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二、植被与环境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环境与植被的关系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）植</a:t>
            </a:r>
            <a:r>
              <a:rPr lang="zh-CN" altLang="en-US" sz="2800">
                <a:latin typeface="宋体" panose="02010600030101010101" pitchFamily="2" charset="-122"/>
                <a:ea typeface="宋体" panose="02010600030101010101" pitchFamily="2" charset="-122"/>
                <a:cs typeface="宋体" panose="02010600030101010101" pitchFamily="2" charset="-122"/>
              </a:rPr>
              <a:t>物与周围环境进行着物质和能量交</a:t>
            </a:r>
            <a:r>
              <a:rPr lang="zh-CN" altLang="en-US" sz="2800" smtClean="0">
                <a:latin typeface="宋体" panose="02010600030101010101" pitchFamily="2" charset="-122"/>
                <a:ea typeface="宋体" panose="02010600030101010101" pitchFamily="2" charset="-122"/>
                <a:cs typeface="宋体" panose="02010600030101010101" pitchFamily="2" charset="-122"/>
              </a:rPr>
              <a:t>换，且</a:t>
            </a:r>
            <a:r>
              <a:rPr lang="zh-CN" altLang="en-US" sz="2800">
                <a:latin typeface="宋体" panose="02010600030101010101" pitchFamily="2" charset="-122"/>
                <a:ea typeface="宋体" panose="02010600030101010101" pitchFamily="2" charset="-122"/>
                <a:cs typeface="宋体" panose="02010600030101010101" pitchFamily="2" charset="-122"/>
              </a:rPr>
              <a:t>具有指示性作</a:t>
            </a:r>
            <a:r>
              <a:rPr lang="zh-CN" altLang="en-US" sz="2800" smtClean="0">
                <a:latin typeface="宋体" panose="02010600030101010101" pitchFamily="2" charset="-122"/>
                <a:ea typeface="宋体" panose="02010600030101010101" pitchFamily="2" charset="-122"/>
                <a:cs typeface="宋体" panose="02010600030101010101" pitchFamily="2" charset="-122"/>
              </a:rPr>
              <a:t>用，影</a:t>
            </a:r>
            <a:r>
              <a:rPr lang="zh-CN" altLang="en-US" sz="2800">
                <a:latin typeface="宋体" panose="02010600030101010101" pitchFamily="2" charset="-122"/>
                <a:ea typeface="宋体" panose="02010600030101010101" pitchFamily="2" charset="-122"/>
                <a:cs typeface="宋体" panose="02010600030101010101" pitchFamily="2" charset="-122"/>
              </a:rPr>
              <a:t>响整个环境。</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）环</a:t>
            </a:r>
            <a:r>
              <a:rPr lang="zh-CN" altLang="en-US" sz="2800">
                <a:latin typeface="宋体" panose="02010600030101010101" pitchFamily="2" charset="-122"/>
                <a:ea typeface="宋体" panose="02010600030101010101" pitchFamily="2" charset="-122"/>
                <a:cs typeface="宋体" panose="02010600030101010101" pitchFamily="2" charset="-122"/>
              </a:rPr>
              <a:t>境中的气候和地貌等要素决定了植物的形态和生活机能及分布。</a:t>
            </a:r>
          </a:p>
          <a:p>
            <a:pPr indent="0" fontAlgn="auto">
              <a:lnSpc>
                <a:spcPct val="15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520700"/>
            <a:ext cx="10635615" cy="591375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2.</a:t>
            </a:r>
            <a:r>
              <a:rPr lang="zh-CN" altLang="en-US" sz="280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环境对植被的影响</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）气</a:t>
            </a:r>
            <a:r>
              <a:rPr lang="zh-CN" altLang="en-US" sz="2800">
                <a:latin typeface="宋体" panose="02010600030101010101" pitchFamily="2" charset="-122"/>
                <a:ea typeface="宋体" panose="02010600030101010101" pitchFamily="2" charset="-122"/>
                <a:cs typeface="宋体" panose="02010600030101010101" pitchFamily="2" charset="-122"/>
              </a:rPr>
              <a:t>候条件对植被分布的影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响（大</a:t>
            </a:r>
            <a:r>
              <a:rPr lang="zh-CN" altLang="en-US" sz="2800">
                <a:latin typeface="宋体" panose="02010600030101010101" pitchFamily="2" charset="-122"/>
                <a:ea typeface="宋体" panose="02010600030101010101" pitchFamily="2" charset="-122"/>
                <a:cs typeface="宋体" panose="02010600030101010101" pitchFamily="2" charset="-122"/>
              </a:rPr>
              <a:t>尺</a:t>
            </a:r>
            <a:r>
              <a:rPr lang="zh-CN" altLang="en-US" sz="2800" smtClean="0">
                <a:latin typeface="宋体" panose="02010600030101010101" pitchFamily="2" charset="-122"/>
                <a:ea typeface="宋体" panose="02010600030101010101" pitchFamily="2" charset="-122"/>
                <a:cs typeface="宋体" panose="02010600030101010101" pitchFamily="2" charset="-122"/>
              </a:rPr>
              <a:t>度）</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热</a:t>
            </a:r>
            <a:r>
              <a:rPr lang="zh-CN" altLang="en-US" sz="2800" smtClean="0">
                <a:latin typeface="宋体" panose="02010600030101010101" pitchFamily="2" charset="-122"/>
                <a:ea typeface="宋体" panose="02010600030101010101" pitchFamily="2" charset="-122"/>
                <a:cs typeface="宋体" panose="02010600030101010101" pitchFamily="2" charset="-122"/>
              </a:rPr>
              <a:t>量：由</a:t>
            </a:r>
            <a:r>
              <a:rPr lang="zh-CN" altLang="en-US" sz="2800">
                <a:latin typeface="宋体" panose="02010600030101010101" pitchFamily="2" charset="-122"/>
                <a:ea typeface="宋体" panose="02010600030101010101" pitchFamily="2" charset="-122"/>
                <a:cs typeface="宋体" panose="02010600030101010101" pitchFamily="2" charset="-122"/>
              </a:rPr>
              <a:t>于太阳辐射提供给地球的热</a:t>
            </a:r>
            <a:r>
              <a:rPr lang="zh-CN" altLang="en-US" sz="2800" smtClean="0">
                <a:latin typeface="宋体" panose="02010600030101010101" pitchFamily="2" charset="-122"/>
                <a:ea typeface="宋体" panose="02010600030101010101" pitchFamily="2" charset="-122"/>
                <a:cs typeface="宋体" panose="02010600030101010101" pitchFamily="2" charset="-122"/>
              </a:rPr>
              <a:t>量，有</a:t>
            </a:r>
            <a:r>
              <a:rPr lang="zh-CN" altLang="en-US" sz="2800">
                <a:latin typeface="宋体" panose="02010600030101010101" pitchFamily="2" charset="-122"/>
                <a:ea typeface="宋体" panose="02010600030101010101" pitchFamily="2" charset="-122"/>
                <a:cs typeface="宋体" panose="02010600030101010101" pitchFamily="2" charset="-122"/>
              </a:rPr>
              <a:t>从赤道向两极递减的规律性差</a:t>
            </a:r>
            <a:r>
              <a:rPr lang="zh-CN" altLang="en-US" sz="2800" smtClean="0">
                <a:latin typeface="宋体" panose="02010600030101010101" pitchFamily="2" charset="-122"/>
                <a:ea typeface="宋体" panose="02010600030101010101" pitchFamily="2" charset="-122"/>
                <a:cs typeface="宋体" panose="02010600030101010101" pitchFamily="2" charset="-122"/>
              </a:rPr>
              <a:t>异，导</a:t>
            </a:r>
            <a:r>
              <a:rPr lang="zh-CN" altLang="en-US" sz="2800">
                <a:latin typeface="宋体" panose="02010600030101010101" pitchFamily="2" charset="-122"/>
                <a:ea typeface="宋体" panose="02010600030101010101" pitchFamily="2" charset="-122"/>
                <a:cs typeface="宋体" panose="02010600030101010101" pitchFamily="2" charset="-122"/>
              </a:rPr>
              <a:t>致植被从赤道向两极呈带状分布。</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水</a:t>
            </a:r>
            <a:r>
              <a:rPr lang="zh-CN" altLang="en-US" sz="2800" smtClean="0">
                <a:latin typeface="宋体" panose="02010600030101010101" pitchFamily="2" charset="-122"/>
                <a:ea typeface="宋体" panose="02010600030101010101" pitchFamily="2" charset="-122"/>
                <a:cs typeface="宋体" panose="02010600030101010101" pitchFamily="2" charset="-122"/>
              </a:rPr>
              <a:t>分：在</a:t>
            </a:r>
            <a:r>
              <a:rPr lang="zh-CN" altLang="en-US" sz="2800">
                <a:latin typeface="宋体" panose="02010600030101010101" pitchFamily="2" charset="-122"/>
                <a:ea typeface="宋体" panose="02010600030101010101" pitchFamily="2" charset="-122"/>
                <a:cs typeface="宋体" panose="02010600030101010101" pitchFamily="2" charset="-122"/>
              </a:rPr>
              <a:t>中纬度地</a:t>
            </a:r>
            <a:r>
              <a:rPr lang="zh-CN" altLang="en-US" sz="2800" smtClean="0">
                <a:latin typeface="宋体" panose="02010600030101010101" pitchFamily="2" charset="-122"/>
                <a:ea typeface="宋体" panose="02010600030101010101" pitchFamily="2" charset="-122"/>
                <a:cs typeface="宋体" panose="02010600030101010101" pitchFamily="2" charset="-122"/>
              </a:rPr>
              <a:t>区，从</a:t>
            </a:r>
            <a:r>
              <a:rPr lang="zh-CN" altLang="en-US" sz="2800">
                <a:latin typeface="宋体" panose="02010600030101010101" pitchFamily="2" charset="-122"/>
                <a:ea typeface="宋体" panose="02010600030101010101" pitchFamily="2" charset="-122"/>
                <a:cs typeface="宋体" panose="02010600030101010101" pitchFamily="2" charset="-122"/>
              </a:rPr>
              <a:t>沿海到内</a:t>
            </a:r>
            <a:r>
              <a:rPr lang="zh-CN" altLang="en-US" sz="2800" smtClean="0">
                <a:latin typeface="宋体" panose="02010600030101010101" pitchFamily="2" charset="-122"/>
                <a:ea typeface="宋体" panose="02010600030101010101" pitchFamily="2" charset="-122"/>
                <a:cs typeface="宋体" panose="02010600030101010101" pitchFamily="2" charset="-122"/>
              </a:rPr>
              <a:t>陆，各</a:t>
            </a:r>
            <a:r>
              <a:rPr lang="zh-CN" altLang="en-US" sz="2800">
                <a:latin typeface="宋体" panose="02010600030101010101" pitchFamily="2" charset="-122"/>
                <a:ea typeface="宋体" panose="02010600030101010101" pitchFamily="2" charset="-122"/>
                <a:cs typeface="宋体" panose="02010600030101010101" pitchFamily="2" charset="-122"/>
              </a:rPr>
              <a:t>地水分条件不</a:t>
            </a:r>
            <a:r>
              <a:rPr lang="zh-CN" altLang="en-US" sz="2800" smtClean="0">
                <a:latin typeface="宋体" panose="02010600030101010101" pitchFamily="2" charset="-122"/>
                <a:ea typeface="宋体" panose="02010600030101010101" pitchFamily="2" charset="-122"/>
                <a:cs typeface="宋体" panose="02010600030101010101" pitchFamily="2" charset="-122"/>
              </a:rPr>
              <a:t>同，植</a:t>
            </a:r>
            <a:r>
              <a:rPr lang="zh-CN" altLang="en-US" sz="2800">
                <a:latin typeface="宋体" panose="02010600030101010101" pitchFamily="2" charset="-122"/>
                <a:ea typeface="宋体" panose="02010600030101010101" pitchFamily="2" charset="-122"/>
                <a:cs typeface="宋体" panose="02010600030101010101" pitchFamily="2" charset="-122"/>
              </a:rPr>
              <a:t>被由森林依次变为草原、荒漠。</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）地</a:t>
            </a:r>
            <a:r>
              <a:rPr lang="zh-CN" altLang="en-US" sz="2800">
                <a:latin typeface="宋体" panose="02010600030101010101" pitchFamily="2" charset="-122"/>
                <a:ea typeface="宋体" panose="02010600030101010101" pitchFamily="2" charset="-122"/>
                <a:cs typeface="宋体" panose="02010600030101010101" pitchFamily="2" charset="-122"/>
              </a:rPr>
              <a:t>形对植被分布的影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响（中</a:t>
            </a:r>
            <a:r>
              <a:rPr lang="zh-CN" altLang="en-US" sz="2800">
                <a:latin typeface="宋体" panose="02010600030101010101" pitchFamily="2" charset="-122"/>
                <a:ea typeface="宋体" panose="02010600030101010101" pitchFamily="2" charset="-122"/>
                <a:cs typeface="宋体" panose="02010600030101010101" pitchFamily="2" charset="-122"/>
              </a:rPr>
              <a:t>尺</a:t>
            </a:r>
            <a:r>
              <a:rPr lang="zh-CN" altLang="en-US" sz="2800" smtClean="0">
                <a:latin typeface="宋体" panose="02010600030101010101" pitchFamily="2" charset="-122"/>
                <a:ea typeface="宋体" panose="02010600030101010101" pitchFamily="2" charset="-122"/>
                <a:cs typeface="宋体" panose="02010600030101010101" pitchFamily="2" charset="-122"/>
              </a:rPr>
              <a:t>度）</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在一定高度的</a:t>
            </a:r>
            <a:r>
              <a:rPr lang="zh-CN" altLang="en-US" sz="2800" smtClean="0">
                <a:latin typeface="宋体" panose="02010600030101010101" pitchFamily="2" charset="-122"/>
                <a:ea typeface="宋体" panose="02010600030101010101" pitchFamily="2" charset="-122"/>
                <a:cs typeface="宋体" panose="02010600030101010101" pitchFamily="2" charset="-122"/>
              </a:rPr>
              <a:t>区，从</a:t>
            </a:r>
            <a:r>
              <a:rPr lang="zh-CN" altLang="en-US" sz="2800">
                <a:latin typeface="宋体" panose="02010600030101010101" pitchFamily="2" charset="-122"/>
                <a:ea typeface="宋体" panose="02010600030101010101" pitchFamily="2" charset="-122"/>
                <a:cs typeface="宋体" panose="02010600030101010101" pitchFamily="2" charset="-122"/>
              </a:rPr>
              <a:t>山麓到山顶的水热状况随着海拔的增加而变</a:t>
            </a:r>
            <a:r>
              <a:rPr lang="zh-CN" altLang="en-US" sz="2800" smtClean="0">
                <a:latin typeface="宋体" panose="02010600030101010101" pitchFamily="2" charset="-122"/>
                <a:ea typeface="宋体" panose="02010600030101010101" pitchFamily="2" charset="-122"/>
                <a:cs typeface="宋体" panose="02010600030101010101" pitchFamily="2" charset="-122"/>
              </a:rPr>
              <a:t>化，导</a:t>
            </a:r>
            <a:r>
              <a:rPr lang="zh-CN" altLang="en-US" sz="2800">
                <a:latin typeface="宋体" panose="02010600030101010101" pitchFamily="2" charset="-122"/>
                <a:ea typeface="宋体" panose="02010600030101010101" pitchFamily="2" charset="-122"/>
                <a:cs typeface="宋体" panose="02010600030101010101" pitchFamily="2" charset="-122"/>
              </a:rPr>
              <a:t>致植被出现垂直分带现象。</a:t>
            </a:r>
          </a:p>
        </p:txBody>
      </p:sp>
    </p:spTree>
  </p:cSld>
  <p:clrMapOvr>
    <a:masterClrMapping/>
  </p:clrMapOvr>
  <p:transition spd="med">
    <p:pull/>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pic>
        <p:nvPicPr>
          <p:cNvPr id="3" name="图片 2"/>
          <p:cNvPicPr>
            <a:picLocks noChangeAspect="1"/>
          </p:cNvPicPr>
          <p:nvPr/>
        </p:nvPicPr>
        <p:blipFill>
          <a:blip r:embed="rId3"/>
          <a:stretch>
            <a:fillRect/>
          </a:stretch>
        </p:blipFill>
        <p:spPr>
          <a:xfrm>
            <a:off x="1141730" y="690880"/>
            <a:ext cx="9513570" cy="5668645"/>
          </a:xfrm>
          <a:prstGeom prst="rect">
            <a:avLst/>
          </a:prstGeom>
        </p:spPr>
      </p:pic>
    </p:spTree>
  </p:cSld>
  <p:clrMapOvr>
    <a:masterClrMapping/>
  </p:clrMapOvr>
  <p:transition spd="med">
    <p:pull/>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565785"/>
            <a:ext cx="10749915" cy="586930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3.</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植被与地理环境各要素之间的相互关</a:t>
            </a:r>
            <a:r>
              <a:rPr lang="zh-CN" altLang="en-US" sz="2800" b="1" smtClean="0">
                <a:solidFill>
                  <a:srgbClr val="0070C0"/>
                </a:solidFill>
                <a:latin typeface="宋体" panose="02010600030101010101" pitchFamily="2" charset="-122"/>
                <a:ea typeface="宋体" panose="02010600030101010101" pitchFamily="2" charset="-122"/>
                <a:cs typeface="宋体" panose="02010600030101010101" pitchFamily="2" charset="-122"/>
              </a:rPr>
              <a:t>系（小</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尺</a:t>
            </a:r>
            <a:r>
              <a:rPr lang="zh-CN" altLang="en-US" sz="2800" b="1" smtClean="0">
                <a:solidFill>
                  <a:srgbClr val="0070C0"/>
                </a:solidFill>
                <a:latin typeface="宋体" panose="02010600030101010101" pitchFamily="2" charset="-122"/>
                <a:ea typeface="宋体" panose="02010600030101010101" pitchFamily="2" charset="-122"/>
                <a:cs typeface="宋体" panose="02010600030101010101" pitchFamily="2" charset="-122"/>
              </a:rPr>
              <a:t>度）</a:t>
            </a:r>
            <a:endPar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）植</a:t>
            </a:r>
            <a:r>
              <a:rPr lang="zh-CN" altLang="en-US" sz="2800">
                <a:latin typeface="宋体" panose="02010600030101010101" pitchFamily="2" charset="-122"/>
                <a:ea typeface="宋体" panose="02010600030101010101" pitchFamily="2" charset="-122"/>
                <a:cs typeface="宋体" panose="02010600030101010101" pitchFamily="2" charset="-122"/>
              </a:rPr>
              <a:t>被与局部气候</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植被对气</a:t>
            </a:r>
            <a:r>
              <a:rPr lang="zh-CN" altLang="en-US" sz="2800" smtClean="0">
                <a:latin typeface="宋体" panose="02010600030101010101" pitchFamily="2" charset="-122"/>
                <a:ea typeface="宋体" panose="02010600030101010101" pitchFamily="2" charset="-122"/>
                <a:cs typeface="宋体" panose="02010600030101010101" pitchFamily="2" charset="-122"/>
              </a:rPr>
              <a:t>候：森</a:t>
            </a:r>
            <a:r>
              <a:rPr lang="zh-CN" altLang="en-US" sz="2800">
                <a:latin typeface="宋体" panose="02010600030101010101" pitchFamily="2" charset="-122"/>
                <a:ea typeface="宋体" panose="02010600030101010101" pitchFamily="2" charset="-122"/>
                <a:cs typeface="宋体" panose="02010600030101010101" pitchFamily="2" charset="-122"/>
              </a:rPr>
              <a:t>林茂密的地</a:t>
            </a:r>
            <a:r>
              <a:rPr lang="zh-CN" altLang="en-US" sz="2800" smtClean="0">
                <a:latin typeface="宋体" panose="02010600030101010101" pitchFamily="2" charset="-122"/>
                <a:ea typeface="宋体" panose="02010600030101010101" pitchFamily="2" charset="-122"/>
                <a:cs typeface="宋体" panose="02010600030101010101" pitchFamily="2" charset="-122"/>
              </a:rPr>
              <a:t>区，空</a:t>
            </a:r>
            <a:r>
              <a:rPr lang="zh-CN" altLang="en-US" sz="2800">
                <a:latin typeface="宋体" panose="02010600030101010101" pitchFamily="2" charset="-122"/>
                <a:ea typeface="宋体" panose="02010600030101010101" pitchFamily="2" charset="-122"/>
                <a:cs typeface="宋体" panose="02010600030101010101" pitchFamily="2" charset="-122"/>
              </a:rPr>
              <a:t>气湿度</a:t>
            </a:r>
            <a:r>
              <a:rPr lang="zh-CN" altLang="en-US" sz="2800" smtClean="0">
                <a:latin typeface="宋体" panose="02010600030101010101" pitchFamily="2" charset="-122"/>
                <a:ea typeface="宋体" panose="02010600030101010101" pitchFamily="2" charset="-122"/>
                <a:cs typeface="宋体" panose="02010600030101010101" pitchFamily="2" charset="-122"/>
              </a:rPr>
              <a:t>大，云</a:t>
            </a:r>
            <a:r>
              <a:rPr lang="zh-CN" altLang="en-US" sz="2800">
                <a:latin typeface="宋体" panose="02010600030101010101" pitchFamily="2" charset="-122"/>
                <a:ea typeface="宋体" panose="02010600030101010101" pitchFamily="2" charset="-122"/>
                <a:cs typeface="宋体" panose="02010600030101010101" pitchFamily="2" charset="-122"/>
              </a:rPr>
              <a:t>雾天气</a:t>
            </a:r>
            <a:r>
              <a:rPr lang="zh-CN" altLang="en-US" sz="2800" smtClean="0">
                <a:latin typeface="宋体" panose="02010600030101010101" pitchFamily="2" charset="-122"/>
                <a:ea typeface="宋体" panose="02010600030101010101" pitchFamily="2" charset="-122"/>
                <a:cs typeface="宋体" panose="02010600030101010101" pitchFamily="2" charset="-122"/>
              </a:rPr>
              <a:t>多；气</a:t>
            </a:r>
            <a:r>
              <a:rPr lang="zh-CN" altLang="en-US" sz="2800">
                <a:latin typeface="宋体" panose="02010600030101010101" pitchFamily="2" charset="-122"/>
                <a:ea typeface="宋体" panose="02010600030101010101" pitchFamily="2" charset="-122"/>
                <a:cs typeface="宋体" panose="02010600030101010101" pitchFamily="2" charset="-122"/>
              </a:rPr>
              <a:t>温日较差、年较差小。</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气候对植</a:t>
            </a:r>
            <a:r>
              <a:rPr lang="zh-CN" altLang="en-US" sz="2800" smtClean="0">
                <a:latin typeface="宋体" panose="02010600030101010101" pitchFamily="2" charset="-122"/>
                <a:ea typeface="宋体" panose="02010600030101010101" pitchFamily="2" charset="-122"/>
                <a:cs typeface="宋体" panose="02010600030101010101" pitchFamily="2" charset="-122"/>
              </a:rPr>
              <a:t>被：热</a:t>
            </a:r>
            <a:r>
              <a:rPr lang="zh-CN" altLang="en-US" sz="2800">
                <a:latin typeface="宋体" panose="02010600030101010101" pitchFamily="2" charset="-122"/>
                <a:ea typeface="宋体" panose="02010600030101010101" pitchFamily="2" charset="-122"/>
                <a:cs typeface="宋体" panose="02010600030101010101" pitchFamily="2" charset="-122"/>
              </a:rPr>
              <a:t>量决定植被类</a:t>
            </a:r>
            <a:r>
              <a:rPr lang="zh-CN" altLang="en-US" sz="2800" smtClean="0">
                <a:latin typeface="宋体" panose="02010600030101010101" pitchFamily="2" charset="-122"/>
                <a:ea typeface="宋体" panose="02010600030101010101" pitchFamily="2" charset="-122"/>
                <a:cs typeface="宋体" panose="02010600030101010101" pitchFamily="2" charset="-122"/>
              </a:rPr>
              <a:t>型；光</a:t>
            </a:r>
            <a:r>
              <a:rPr lang="zh-CN" altLang="en-US" sz="2800">
                <a:latin typeface="宋体" panose="02010600030101010101" pitchFamily="2" charset="-122"/>
                <a:ea typeface="宋体" panose="02010600030101010101" pitchFamily="2" charset="-122"/>
                <a:cs typeface="宋体" panose="02010600030101010101" pitchFamily="2" charset="-122"/>
              </a:rPr>
              <a:t>照、降水、风向会影响植被生长与形态。</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）植</a:t>
            </a:r>
            <a:r>
              <a:rPr lang="zh-CN" altLang="en-US" sz="2800">
                <a:latin typeface="宋体" panose="02010600030101010101" pitchFamily="2" charset="-122"/>
                <a:ea typeface="宋体" panose="02010600030101010101" pitchFamily="2" charset="-122"/>
                <a:cs typeface="宋体" panose="02010600030101010101" pitchFamily="2" charset="-122"/>
              </a:rPr>
              <a:t>被与局部地貌</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植被对地貌的影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响：加</a:t>
            </a:r>
            <a:r>
              <a:rPr lang="zh-CN" altLang="en-US" sz="2800">
                <a:latin typeface="宋体" panose="02010600030101010101" pitchFamily="2" charset="-122"/>
                <a:ea typeface="宋体" panose="02010600030101010101" pitchFamily="2" charset="-122"/>
                <a:cs typeface="宋体" panose="02010600030101010101" pitchFamily="2" charset="-122"/>
              </a:rPr>
              <a:t>快岩石的风化过</a:t>
            </a:r>
            <a:r>
              <a:rPr lang="zh-CN" altLang="en-US" sz="2800" smtClean="0">
                <a:latin typeface="宋体" panose="02010600030101010101" pitchFamily="2" charset="-122"/>
                <a:ea typeface="宋体" panose="02010600030101010101" pitchFamily="2" charset="-122"/>
                <a:cs typeface="宋体" panose="02010600030101010101" pitchFamily="2" charset="-122"/>
              </a:rPr>
              <a:t>程，改</a:t>
            </a:r>
            <a:r>
              <a:rPr lang="zh-CN" altLang="en-US" sz="2800">
                <a:latin typeface="宋体" panose="02010600030101010101" pitchFamily="2" charset="-122"/>
                <a:ea typeface="宋体" panose="02010600030101010101" pitchFamily="2" charset="-122"/>
                <a:cs typeface="宋体" panose="02010600030101010101" pitchFamily="2" charset="-122"/>
              </a:rPr>
              <a:t>变地貌形</a:t>
            </a:r>
            <a:r>
              <a:rPr lang="zh-CN" altLang="en-US" sz="2800" smtClean="0">
                <a:latin typeface="宋体" panose="02010600030101010101" pitchFamily="2" charset="-122"/>
                <a:ea typeface="宋体" panose="02010600030101010101" pitchFamily="2" charset="-122"/>
                <a:cs typeface="宋体" panose="02010600030101010101" pitchFamily="2" charset="-122"/>
              </a:rPr>
              <a:t>态；保</a:t>
            </a:r>
            <a:r>
              <a:rPr lang="zh-CN" altLang="en-US" sz="2800">
                <a:latin typeface="宋体" panose="02010600030101010101" pitchFamily="2" charset="-122"/>
                <a:ea typeface="宋体" panose="02010600030101010101" pitchFamily="2" charset="-122"/>
                <a:cs typeface="宋体" panose="02010600030101010101" pitchFamily="2" charset="-122"/>
              </a:rPr>
              <a:t>持水</a:t>
            </a:r>
            <a:r>
              <a:rPr lang="zh-CN" altLang="en-US" sz="2800" smtClean="0">
                <a:latin typeface="宋体" panose="02010600030101010101" pitchFamily="2" charset="-122"/>
                <a:ea typeface="宋体" panose="02010600030101010101" pitchFamily="2" charset="-122"/>
                <a:cs typeface="宋体" panose="02010600030101010101" pitchFamily="2" charset="-122"/>
              </a:rPr>
              <a:t>土，植</a:t>
            </a:r>
            <a:r>
              <a:rPr lang="zh-CN" altLang="en-US" sz="2800">
                <a:latin typeface="宋体" panose="02010600030101010101" pitchFamily="2" charset="-122"/>
                <a:ea typeface="宋体" panose="02010600030101010101" pitchFamily="2" charset="-122"/>
                <a:cs typeface="宋体" panose="02010600030101010101" pitchFamily="2" charset="-122"/>
              </a:rPr>
              <a:t>被覆盖率高的地</a:t>
            </a:r>
            <a:r>
              <a:rPr lang="zh-CN" altLang="en-US" sz="2800" smtClean="0">
                <a:latin typeface="宋体" panose="02010600030101010101" pitchFamily="2" charset="-122"/>
                <a:ea typeface="宋体" panose="02010600030101010101" pitchFamily="2" charset="-122"/>
                <a:cs typeface="宋体" panose="02010600030101010101" pitchFamily="2" charset="-122"/>
              </a:rPr>
              <a:t>区，流</a:t>
            </a:r>
            <a:r>
              <a:rPr lang="zh-CN" altLang="en-US" sz="2800">
                <a:latin typeface="宋体" panose="02010600030101010101" pitchFamily="2" charset="-122"/>
                <a:ea typeface="宋体" panose="02010600030101010101" pitchFamily="2" charset="-122"/>
                <a:cs typeface="宋体" panose="02010600030101010101" pitchFamily="2" charset="-122"/>
              </a:rPr>
              <a:t>水和风力作用较</a:t>
            </a:r>
            <a:r>
              <a:rPr lang="zh-CN" altLang="en-US" sz="2800" smtClean="0">
                <a:latin typeface="宋体" panose="02010600030101010101" pitchFamily="2" charset="-122"/>
                <a:ea typeface="宋体" panose="02010600030101010101" pitchFamily="2" charset="-122"/>
                <a:cs typeface="宋体" panose="02010600030101010101" pitchFamily="2" charset="-122"/>
              </a:rPr>
              <a:t>小，保</a:t>
            </a:r>
            <a:r>
              <a:rPr lang="zh-CN" altLang="en-US" sz="2800">
                <a:latin typeface="宋体" panose="02010600030101010101" pitchFamily="2" charset="-122"/>
                <a:ea typeface="宋体" panose="02010600030101010101" pitchFamily="2" charset="-122"/>
                <a:cs typeface="宋体" panose="02010600030101010101" pitchFamily="2" charset="-122"/>
              </a:rPr>
              <a:t>护了原始地表形</a:t>
            </a:r>
            <a:r>
              <a:rPr lang="zh-CN" altLang="en-US" sz="2800" smtClean="0">
                <a:latin typeface="宋体" panose="02010600030101010101" pitchFamily="2" charset="-122"/>
                <a:ea typeface="宋体" panose="02010600030101010101" pitchFamily="2" charset="-122"/>
                <a:cs typeface="宋体" panose="02010600030101010101" pitchFamily="2" charset="-122"/>
              </a:rPr>
              <a:t>态，减</a:t>
            </a:r>
            <a:r>
              <a:rPr lang="zh-CN" altLang="en-US" sz="2800">
                <a:latin typeface="宋体" panose="02010600030101010101" pitchFamily="2" charset="-122"/>
                <a:ea typeface="宋体" panose="02010600030101010101" pitchFamily="2" charset="-122"/>
                <a:cs typeface="宋体" panose="02010600030101010101" pitchFamily="2" charset="-122"/>
              </a:rPr>
              <a:t>少侵蚀地貌的形成。</a:t>
            </a:r>
          </a:p>
        </p:txBody>
      </p:sp>
    </p:spTree>
  </p:cSld>
  <p:clrMapOvr>
    <a:masterClrMapping/>
  </p:clrMapOvr>
  <p:transition spd="med">
    <p:pull/>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637540"/>
            <a:ext cx="10658475" cy="579755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地貌对植被的影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响：影</a:t>
            </a:r>
            <a:r>
              <a:rPr lang="zh-CN" altLang="en-US" sz="2800">
                <a:latin typeface="宋体" panose="02010600030101010101" pitchFamily="2" charset="-122"/>
                <a:ea typeface="宋体" panose="02010600030101010101" pitchFamily="2" charset="-122"/>
                <a:cs typeface="宋体" panose="02010600030101010101" pitchFamily="2" charset="-122"/>
              </a:rPr>
              <a:t>响植被垂直分</a:t>
            </a:r>
            <a:r>
              <a:rPr lang="zh-CN" altLang="en-US" sz="2800" smtClean="0">
                <a:latin typeface="宋体" panose="02010600030101010101" pitchFamily="2" charset="-122"/>
                <a:ea typeface="宋体" panose="02010600030101010101" pitchFamily="2" charset="-122"/>
                <a:cs typeface="宋体" panose="02010600030101010101" pitchFamily="2" charset="-122"/>
              </a:rPr>
              <a:t>异；影</a:t>
            </a:r>
            <a:r>
              <a:rPr lang="zh-CN" altLang="en-US" sz="2800">
                <a:latin typeface="宋体" panose="02010600030101010101" pitchFamily="2" charset="-122"/>
                <a:ea typeface="宋体" panose="02010600030101010101" pitchFamily="2" charset="-122"/>
                <a:cs typeface="宋体" panose="02010600030101010101" pitchFamily="2" charset="-122"/>
              </a:rPr>
              <a:t>响植被非地带性分布。</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）植</a:t>
            </a:r>
            <a:r>
              <a:rPr lang="zh-CN" altLang="en-US" sz="2800">
                <a:latin typeface="宋体" panose="02010600030101010101" pitchFamily="2" charset="-122"/>
                <a:ea typeface="宋体" panose="02010600030101010101" pitchFamily="2" charset="-122"/>
                <a:cs typeface="宋体" panose="02010600030101010101" pitchFamily="2" charset="-122"/>
              </a:rPr>
              <a:t>被与水文</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植被对水文的影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响：植</a:t>
            </a:r>
            <a:r>
              <a:rPr lang="zh-CN" altLang="en-US" sz="2800">
                <a:latin typeface="宋体" panose="02010600030101010101" pitchFamily="2" charset="-122"/>
                <a:ea typeface="宋体" panose="02010600030101010101" pitchFamily="2" charset="-122"/>
                <a:cs typeface="宋体" panose="02010600030101010101" pitchFamily="2" charset="-122"/>
              </a:rPr>
              <a:t>被能够涵养水</a:t>
            </a:r>
            <a:r>
              <a:rPr lang="zh-CN" altLang="en-US" sz="2800" smtClean="0">
                <a:latin typeface="宋体" panose="02010600030101010101" pitchFamily="2" charset="-122"/>
                <a:ea typeface="宋体" panose="02010600030101010101" pitchFamily="2" charset="-122"/>
                <a:cs typeface="宋体" panose="02010600030101010101" pitchFamily="2" charset="-122"/>
              </a:rPr>
              <a:t>源，保</a:t>
            </a:r>
            <a:r>
              <a:rPr lang="zh-CN" altLang="en-US" sz="2800">
                <a:latin typeface="宋体" panose="02010600030101010101" pitchFamily="2" charset="-122"/>
                <a:ea typeface="宋体" panose="02010600030101010101" pitchFamily="2" charset="-122"/>
                <a:cs typeface="宋体" panose="02010600030101010101" pitchFamily="2" charset="-122"/>
              </a:rPr>
              <a:t>持水</a:t>
            </a:r>
            <a:r>
              <a:rPr lang="zh-CN" altLang="en-US" sz="2800" smtClean="0">
                <a:latin typeface="宋体" panose="02010600030101010101" pitchFamily="2" charset="-122"/>
                <a:ea typeface="宋体" panose="02010600030101010101" pitchFamily="2" charset="-122"/>
                <a:cs typeface="宋体" panose="02010600030101010101" pitchFamily="2" charset="-122"/>
              </a:rPr>
              <a:t>土，促</a:t>
            </a:r>
            <a:r>
              <a:rPr lang="zh-CN" altLang="en-US" sz="2800">
                <a:latin typeface="宋体" panose="02010600030101010101" pitchFamily="2" charset="-122"/>
                <a:ea typeface="宋体" panose="02010600030101010101" pitchFamily="2" charset="-122"/>
                <a:cs typeface="宋体" panose="02010600030101010101" pitchFamily="2" charset="-122"/>
              </a:rPr>
              <a:t>进水循</a:t>
            </a:r>
            <a:r>
              <a:rPr lang="zh-CN" altLang="en-US" sz="2800" smtClean="0">
                <a:latin typeface="宋体" panose="02010600030101010101" pitchFamily="2" charset="-122"/>
                <a:ea typeface="宋体" panose="02010600030101010101" pitchFamily="2" charset="-122"/>
                <a:cs typeface="宋体" panose="02010600030101010101" pitchFamily="2" charset="-122"/>
              </a:rPr>
              <a:t>环，减</a:t>
            </a:r>
            <a:r>
              <a:rPr lang="zh-CN" altLang="en-US" sz="2800">
                <a:latin typeface="宋体" panose="02010600030101010101" pitchFamily="2" charset="-122"/>
                <a:ea typeface="宋体" panose="02010600030101010101" pitchFamily="2" charset="-122"/>
                <a:cs typeface="宋体" panose="02010600030101010101" pitchFamily="2" charset="-122"/>
              </a:rPr>
              <a:t>小河流含沙</a:t>
            </a:r>
            <a:r>
              <a:rPr lang="zh-CN" altLang="en-US" sz="2800" smtClean="0">
                <a:latin typeface="宋体" panose="02010600030101010101" pitchFamily="2" charset="-122"/>
                <a:ea typeface="宋体" panose="02010600030101010101" pitchFamily="2" charset="-122"/>
                <a:cs typeface="宋体" panose="02010600030101010101" pitchFamily="2" charset="-122"/>
              </a:rPr>
              <a:t>量；调</a:t>
            </a:r>
            <a:r>
              <a:rPr lang="zh-CN" altLang="en-US" sz="2800">
                <a:latin typeface="宋体" panose="02010600030101010101" pitchFamily="2" charset="-122"/>
                <a:ea typeface="宋体" panose="02010600030101010101" pitchFamily="2" charset="-122"/>
                <a:cs typeface="宋体" panose="02010600030101010101" pitchFamily="2" charset="-122"/>
              </a:rPr>
              <a:t>节径</a:t>
            </a:r>
            <a:r>
              <a:rPr lang="zh-CN" altLang="en-US" sz="2800" smtClean="0">
                <a:latin typeface="宋体" panose="02010600030101010101" pitchFamily="2" charset="-122"/>
                <a:ea typeface="宋体" panose="02010600030101010101" pitchFamily="2" charset="-122"/>
                <a:cs typeface="宋体" panose="02010600030101010101" pitchFamily="2" charset="-122"/>
              </a:rPr>
              <a:t>流（降</a:t>
            </a:r>
            <a:r>
              <a:rPr lang="zh-CN" altLang="en-US" sz="2800">
                <a:latin typeface="宋体" panose="02010600030101010101" pitchFamily="2" charset="-122"/>
                <a:ea typeface="宋体" panose="02010600030101010101" pitchFamily="2" charset="-122"/>
                <a:cs typeface="宋体" panose="02010600030101010101" pitchFamily="2" charset="-122"/>
              </a:rPr>
              <a:t>低径流量的变化幅</a:t>
            </a:r>
            <a:r>
              <a:rPr lang="zh-CN" altLang="en-US" sz="2800" smtClean="0">
                <a:latin typeface="宋体" panose="02010600030101010101" pitchFamily="2" charset="-122"/>
                <a:ea typeface="宋体" panose="02010600030101010101" pitchFamily="2" charset="-122"/>
                <a:cs typeface="宋体" panose="02010600030101010101" pitchFamily="2" charset="-122"/>
              </a:rPr>
              <a:t>度），植</a:t>
            </a:r>
            <a:r>
              <a:rPr lang="zh-CN" altLang="en-US" sz="2800">
                <a:latin typeface="宋体" panose="02010600030101010101" pitchFamily="2" charset="-122"/>
                <a:ea typeface="宋体" panose="02010600030101010101" pitchFamily="2" charset="-122"/>
                <a:cs typeface="宋体" panose="02010600030101010101" pitchFamily="2" charset="-122"/>
              </a:rPr>
              <a:t>被覆盖率高的地</a:t>
            </a:r>
            <a:r>
              <a:rPr lang="zh-CN" altLang="en-US" sz="2800" smtClean="0">
                <a:latin typeface="宋体" panose="02010600030101010101" pitchFamily="2" charset="-122"/>
                <a:ea typeface="宋体" panose="02010600030101010101" pitchFamily="2" charset="-122"/>
                <a:cs typeface="宋体" panose="02010600030101010101" pitchFamily="2" charset="-122"/>
              </a:rPr>
              <a:t>区，河</a:t>
            </a:r>
            <a:r>
              <a:rPr lang="zh-CN" altLang="en-US" sz="2800">
                <a:latin typeface="宋体" panose="02010600030101010101" pitchFamily="2" charset="-122"/>
                <a:ea typeface="宋体" panose="02010600030101010101" pitchFamily="2" charset="-122"/>
                <a:cs typeface="宋体" panose="02010600030101010101" pitchFamily="2" charset="-122"/>
              </a:rPr>
              <a:t>流径流量相对稳</a:t>
            </a:r>
            <a:r>
              <a:rPr lang="zh-CN" altLang="en-US" sz="2800" smtClean="0">
                <a:latin typeface="宋体" panose="02010600030101010101" pitchFamily="2" charset="-122"/>
                <a:ea typeface="宋体" panose="02010600030101010101" pitchFamily="2" charset="-122"/>
                <a:cs typeface="宋体" panose="02010600030101010101" pitchFamily="2" charset="-122"/>
              </a:rPr>
              <a:t>定，季</a:t>
            </a:r>
            <a:r>
              <a:rPr lang="zh-CN" altLang="en-US" sz="2800">
                <a:latin typeface="宋体" panose="02010600030101010101" pitchFamily="2" charset="-122"/>
                <a:ea typeface="宋体" panose="02010600030101010101" pitchFamily="2" charset="-122"/>
                <a:cs typeface="宋体" panose="02010600030101010101" pitchFamily="2" charset="-122"/>
              </a:rPr>
              <a:t>节变化</a:t>
            </a:r>
            <a:r>
              <a:rPr lang="zh-CN" altLang="en-US" sz="2800" smtClean="0">
                <a:latin typeface="宋体" panose="02010600030101010101" pitchFamily="2" charset="-122"/>
                <a:ea typeface="宋体" panose="02010600030101010101" pitchFamily="2" charset="-122"/>
                <a:cs typeface="宋体" panose="02010600030101010101" pitchFamily="2" charset="-122"/>
              </a:rPr>
              <a:t>小；影</a:t>
            </a:r>
            <a:r>
              <a:rPr lang="zh-CN" altLang="en-US" sz="2800">
                <a:latin typeface="宋体" panose="02010600030101010101" pitchFamily="2" charset="-122"/>
                <a:ea typeface="宋体" panose="02010600030101010101" pitchFamily="2" charset="-122"/>
                <a:cs typeface="宋体" panose="02010600030101010101" pitchFamily="2" charset="-122"/>
              </a:rPr>
              <a:t>响河湖颜色。</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水文对植被的影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响：水</a:t>
            </a:r>
            <a:r>
              <a:rPr lang="zh-CN" altLang="en-US" sz="2800">
                <a:latin typeface="宋体" panose="02010600030101010101" pitchFamily="2" charset="-122"/>
                <a:ea typeface="宋体" panose="02010600030101010101" pitchFamily="2" charset="-122"/>
                <a:cs typeface="宋体" panose="02010600030101010101" pitchFamily="2" charset="-122"/>
              </a:rPr>
              <a:t>分充</a:t>
            </a:r>
            <a:r>
              <a:rPr lang="zh-CN" altLang="en-US" sz="2800" smtClean="0">
                <a:latin typeface="宋体" panose="02010600030101010101" pitchFamily="2" charset="-122"/>
                <a:ea typeface="宋体" panose="02010600030101010101" pitchFamily="2" charset="-122"/>
                <a:cs typeface="宋体" panose="02010600030101010101" pitchFamily="2" charset="-122"/>
              </a:rPr>
              <a:t>分，植</a:t>
            </a:r>
            <a:r>
              <a:rPr lang="zh-CN" altLang="en-US" sz="2800">
                <a:latin typeface="宋体" panose="02010600030101010101" pitchFamily="2" charset="-122"/>
                <a:ea typeface="宋体" panose="02010600030101010101" pitchFamily="2" charset="-122"/>
                <a:cs typeface="宋体" panose="02010600030101010101" pitchFamily="2" charset="-122"/>
              </a:rPr>
              <a:t>被丰</a:t>
            </a:r>
            <a:r>
              <a:rPr lang="zh-CN" altLang="en-US" sz="2800" smtClean="0">
                <a:latin typeface="宋体" panose="02010600030101010101" pitchFamily="2" charset="-122"/>
                <a:ea typeface="宋体" panose="02010600030101010101" pitchFamily="2" charset="-122"/>
                <a:cs typeface="宋体" panose="02010600030101010101" pitchFamily="2" charset="-122"/>
              </a:rPr>
              <a:t>富；水</a:t>
            </a:r>
            <a:r>
              <a:rPr lang="zh-CN" altLang="en-US" sz="2800">
                <a:latin typeface="宋体" panose="02010600030101010101" pitchFamily="2" charset="-122"/>
                <a:ea typeface="宋体" panose="02010600030101010101" pitchFamily="2" charset="-122"/>
                <a:cs typeface="宋体" panose="02010600030101010101" pitchFamily="2" charset="-122"/>
              </a:rPr>
              <a:t>分缺</a:t>
            </a:r>
            <a:r>
              <a:rPr lang="zh-CN" altLang="en-US" sz="2800" smtClean="0">
                <a:latin typeface="宋体" panose="02010600030101010101" pitchFamily="2" charset="-122"/>
                <a:ea typeface="宋体" panose="02010600030101010101" pitchFamily="2" charset="-122"/>
                <a:cs typeface="宋体" panose="02010600030101010101" pitchFamily="2" charset="-122"/>
              </a:rPr>
              <a:t>乏，植</a:t>
            </a:r>
            <a:r>
              <a:rPr lang="zh-CN" altLang="en-US" sz="2800">
                <a:latin typeface="宋体" panose="02010600030101010101" pitchFamily="2" charset="-122"/>
                <a:ea typeface="宋体" panose="02010600030101010101" pitchFamily="2" charset="-122"/>
                <a:cs typeface="宋体" panose="02010600030101010101" pitchFamily="2" charset="-122"/>
              </a:rPr>
              <a:t>被稀少。</a:t>
            </a:r>
          </a:p>
        </p:txBody>
      </p:sp>
    </p:spTree>
  </p:cSld>
  <p:clrMapOvr>
    <a:masterClrMapping/>
  </p:clrMapOvr>
  <p:transition spd="med">
    <p:pull/>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4" name="文本框 3"/>
          <p:cNvSpPr txBox="1"/>
          <p:nvPr/>
        </p:nvSpPr>
        <p:spPr>
          <a:xfrm>
            <a:off x="784860" y="653415"/>
            <a:ext cx="10734040" cy="582295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4</a:t>
            </a:r>
            <a:r>
              <a:rPr lang="zh-CN" altLang="en-US" sz="2800" smtClean="0">
                <a:latin typeface="宋体" panose="02010600030101010101" pitchFamily="2" charset="-122"/>
                <a:ea typeface="宋体" panose="02010600030101010101" pitchFamily="2" charset="-122"/>
                <a:cs typeface="宋体" panose="02010600030101010101" pitchFamily="2" charset="-122"/>
              </a:rPr>
              <a:t>）植</a:t>
            </a:r>
            <a:r>
              <a:rPr lang="zh-CN" altLang="en-US" sz="2800">
                <a:latin typeface="宋体" panose="02010600030101010101" pitchFamily="2" charset="-122"/>
                <a:ea typeface="宋体" panose="02010600030101010101" pitchFamily="2" charset="-122"/>
                <a:cs typeface="宋体" panose="02010600030101010101" pitchFamily="2" charset="-122"/>
              </a:rPr>
              <a:t>被与土壤</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植被对土壤的影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响：残</a:t>
            </a:r>
            <a:r>
              <a:rPr lang="zh-CN" altLang="en-US" sz="2800">
                <a:latin typeface="宋体" panose="02010600030101010101" pitchFamily="2" charset="-122"/>
                <a:ea typeface="宋体" panose="02010600030101010101" pitchFamily="2" charset="-122"/>
                <a:cs typeface="宋体" panose="02010600030101010101" pitchFamily="2" charset="-122"/>
              </a:rPr>
              <a:t>根落叶被微生物分</a:t>
            </a:r>
            <a:r>
              <a:rPr lang="zh-CN" altLang="en-US" sz="2800" smtClean="0">
                <a:latin typeface="宋体" panose="02010600030101010101" pitchFamily="2" charset="-122"/>
                <a:ea typeface="宋体" panose="02010600030101010101" pitchFamily="2" charset="-122"/>
                <a:cs typeface="宋体" panose="02010600030101010101" pitchFamily="2" charset="-122"/>
              </a:rPr>
              <a:t>解，为</a:t>
            </a:r>
            <a:r>
              <a:rPr lang="zh-CN" altLang="en-US" sz="2800">
                <a:latin typeface="宋体" panose="02010600030101010101" pitchFamily="2" charset="-122"/>
                <a:ea typeface="宋体" panose="02010600030101010101" pitchFamily="2" charset="-122"/>
                <a:cs typeface="宋体" panose="02010600030101010101" pitchFamily="2" charset="-122"/>
              </a:rPr>
              <a:t>土壤提供的有机质和腐殖质增</a:t>
            </a:r>
            <a:r>
              <a:rPr lang="zh-CN" altLang="en-US" sz="2800" smtClean="0">
                <a:latin typeface="宋体" panose="02010600030101010101" pitchFamily="2" charset="-122"/>
                <a:ea typeface="宋体" panose="02010600030101010101" pitchFamily="2" charset="-122"/>
                <a:cs typeface="宋体" panose="02010600030101010101" pitchFamily="2" charset="-122"/>
              </a:rPr>
              <a:t>加，增</a:t>
            </a:r>
            <a:r>
              <a:rPr lang="zh-CN" altLang="en-US" sz="2800">
                <a:latin typeface="宋体" panose="02010600030101010101" pitchFamily="2" charset="-122"/>
                <a:ea typeface="宋体" panose="02010600030101010101" pitchFamily="2" charset="-122"/>
                <a:cs typeface="宋体" panose="02010600030101010101" pitchFamily="2" charset="-122"/>
              </a:rPr>
              <a:t>加土壤的肥</a:t>
            </a:r>
            <a:r>
              <a:rPr lang="zh-CN" altLang="en-US" sz="2800" smtClean="0">
                <a:latin typeface="宋体" panose="02010600030101010101" pitchFamily="2" charset="-122"/>
                <a:ea typeface="宋体" panose="02010600030101010101" pitchFamily="2" charset="-122"/>
                <a:cs typeface="宋体" panose="02010600030101010101" pitchFamily="2" charset="-122"/>
              </a:rPr>
              <a:t>力，并</a:t>
            </a:r>
            <a:r>
              <a:rPr lang="zh-CN" altLang="en-US" sz="2800">
                <a:latin typeface="宋体" panose="02010600030101010101" pitchFamily="2" charset="-122"/>
                <a:ea typeface="宋体" panose="02010600030101010101" pitchFamily="2" charset="-122"/>
                <a:cs typeface="宋体" panose="02010600030101010101" pitchFamily="2" charset="-122"/>
              </a:rPr>
              <a:t>且能保持水</a:t>
            </a:r>
            <a:r>
              <a:rPr lang="zh-CN" altLang="en-US" sz="2800" smtClean="0">
                <a:latin typeface="宋体" panose="02010600030101010101" pitchFamily="2" charset="-122"/>
                <a:ea typeface="宋体" panose="02010600030101010101" pitchFamily="2" charset="-122"/>
                <a:cs typeface="宋体" panose="02010600030101010101" pitchFamily="2" charset="-122"/>
              </a:rPr>
              <a:t>土，保</a:t>
            </a:r>
            <a:r>
              <a:rPr lang="zh-CN" altLang="en-US" sz="2800">
                <a:latin typeface="宋体" panose="02010600030101010101" pitchFamily="2" charset="-122"/>
                <a:ea typeface="宋体" panose="02010600030101010101" pitchFamily="2" charset="-122"/>
                <a:cs typeface="宋体" panose="02010600030101010101" pitchFamily="2" charset="-122"/>
              </a:rPr>
              <a:t>持肥料不同植被类型、植被数量、生长状况的差异</a:t>
            </a:r>
            <a:r>
              <a:rPr lang="zh-CN" altLang="en-US" sz="2800" smtClean="0">
                <a:latin typeface="宋体" panose="02010600030101010101" pitchFamily="2" charset="-122"/>
                <a:ea typeface="宋体" panose="02010600030101010101" pitchFamily="2" charset="-122"/>
                <a:cs typeface="宋体" panose="02010600030101010101" pitchFamily="2" charset="-122"/>
              </a:rPr>
              <a:t>性，造</a:t>
            </a:r>
            <a:r>
              <a:rPr lang="zh-CN" altLang="en-US" sz="2800">
                <a:latin typeface="宋体" panose="02010600030101010101" pitchFamily="2" charset="-122"/>
                <a:ea typeface="宋体" panose="02010600030101010101" pitchFamily="2" charset="-122"/>
                <a:cs typeface="宋体" panose="02010600030101010101" pitchFamily="2" charset="-122"/>
              </a:rPr>
              <a:t>成土壤肥力状况不同。例</a:t>
            </a:r>
            <a:r>
              <a:rPr lang="zh-CN" altLang="en-US" sz="2800" smtClean="0">
                <a:latin typeface="宋体" panose="02010600030101010101" pitchFamily="2" charset="-122"/>
                <a:ea typeface="宋体" panose="02010600030101010101" pitchFamily="2" charset="-122"/>
                <a:cs typeface="宋体" panose="02010600030101010101" pitchFamily="2" charset="-122"/>
              </a:rPr>
              <a:t>如：草</a:t>
            </a:r>
            <a:r>
              <a:rPr lang="zh-CN" altLang="en-US" sz="2800">
                <a:latin typeface="宋体" panose="02010600030101010101" pitchFamily="2" charset="-122"/>
                <a:ea typeface="宋体" panose="02010600030101010101" pitchFamily="2" charset="-122"/>
                <a:cs typeface="宋体" panose="02010600030101010101" pitchFamily="2" charset="-122"/>
              </a:rPr>
              <a:t>原土壤有机质含量多于森林有机质含</a:t>
            </a:r>
            <a:r>
              <a:rPr lang="zh-CN" altLang="en-US" sz="2800" smtClean="0">
                <a:latin typeface="宋体" panose="02010600030101010101" pitchFamily="2" charset="-122"/>
                <a:ea typeface="宋体" panose="02010600030101010101" pitchFamily="2" charset="-122"/>
                <a:cs typeface="宋体" panose="02010600030101010101" pitchFamily="2" charset="-122"/>
              </a:rPr>
              <a:t>量；热</a:t>
            </a:r>
            <a:r>
              <a:rPr lang="zh-CN" altLang="en-US" sz="2800">
                <a:latin typeface="宋体" panose="02010600030101010101" pitchFamily="2" charset="-122"/>
                <a:ea typeface="宋体" panose="02010600030101010101" pitchFamily="2" charset="-122"/>
                <a:cs typeface="宋体" panose="02010600030101010101" pitchFamily="2" charset="-122"/>
              </a:rPr>
              <a:t>带雨</a:t>
            </a:r>
            <a:r>
              <a:rPr lang="zh-CN" altLang="en-US" sz="2800" smtClean="0">
                <a:latin typeface="宋体" panose="02010600030101010101" pitchFamily="2" charset="-122"/>
                <a:ea typeface="宋体" panose="02010600030101010101" pitchFamily="2" charset="-122"/>
                <a:cs typeface="宋体" panose="02010600030101010101" pitchFamily="2" charset="-122"/>
              </a:rPr>
              <a:t>林，全</a:t>
            </a:r>
            <a:r>
              <a:rPr lang="zh-CN" altLang="en-US" sz="2800">
                <a:latin typeface="宋体" panose="02010600030101010101" pitchFamily="2" charset="-122"/>
                <a:ea typeface="宋体" panose="02010600030101010101" pitchFamily="2" charset="-122"/>
                <a:cs typeface="宋体" panose="02010600030101010101" pitchFamily="2" charset="-122"/>
              </a:rPr>
              <a:t>年高温多</a:t>
            </a:r>
            <a:r>
              <a:rPr lang="zh-CN" altLang="en-US" sz="2800" smtClean="0">
                <a:latin typeface="宋体" panose="02010600030101010101" pitchFamily="2" charset="-122"/>
                <a:ea typeface="宋体" panose="02010600030101010101" pitchFamily="2" charset="-122"/>
                <a:cs typeface="宋体" panose="02010600030101010101" pitchFamily="2" charset="-122"/>
              </a:rPr>
              <a:t>雨，植</a:t>
            </a:r>
            <a:r>
              <a:rPr lang="zh-CN" altLang="en-US" sz="2800">
                <a:latin typeface="宋体" panose="02010600030101010101" pitchFamily="2" charset="-122"/>
                <a:ea typeface="宋体" panose="02010600030101010101" pitchFamily="2" charset="-122"/>
                <a:cs typeface="宋体" panose="02010600030101010101" pitchFamily="2" charset="-122"/>
              </a:rPr>
              <a:t>被生长迅</a:t>
            </a:r>
            <a:r>
              <a:rPr lang="zh-CN" altLang="en-US" sz="2800" smtClean="0">
                <a:latin typeface="宋体" panose="02010600030101010101" pitchFamily="2" charset="-122"/>
                <a:ea typeface="宋体" panose="02010600030101010101" pitchFamily="2" charset="-122"/>
                <a:cs typeface="宋体" panose="02010600030101010101" pitchFamily="2" charset="-122"/>
              </a:rPr>
              <a:t>速，生</a:t>
            </a:r>
            <a:r>
              <a:rPr lang="zh-CN" altLang="en-US" sz="2800">
                <a:latin typeface="宋体" panose="02010600030101010101" pitchFamily="2" charset="-122"/>
                <a:ea typeface="宋体" panose="02010600030101010101" pitchFamily="2" charset="-122"/>
                <a:cs typeface="宋体" panose="02010600030101010101" pitchFamily="2" charset="-122"/>
              </a:rPr>
              <a:t>物循环</a:t>
            </a:r>
            <a:r>
              <a:rPr lang="zh-CN" altLang="en-US" sz="2800" smtClean="0">
                <a:latin typeface="宋体" panose="02010600030101010101" pitchFamily="2" charset="-122"/>
                <a:ea typeface="宋体" panose="02010600030101010101" pitchFamily="2" charset="-122"/>
                <a:cs typeface="宋体" panose="02010600030101010101" pitchFamily="2" charset="-122"/>
              </a:rPr>
              <a:t>快，需</a:t>
            </a:r>
            <a:r>
              <a:rPr lang="zh-CN" altLang="en-US" sz="2800">
                <a:latin typeface="宋体" panose="02010600030101010101" pitchFamily="2" charset="-122"/>
                <a:ea typeface="宋体" panose="02010600030101010101" pitchFamily="2" charset="-122"/>
                <a:cs typeface="宋体" panose="02010600030101010101" pitchFamily="2" charset="-122"/>
              </a:rPr>
              <a:t>要吸收大量有机</a:t>
            </a:r>
            <a:r>
              <a:rPr lang="zh-CN" altLang="en-US" sz="2800" smtClean="0">
                <a:latin typeface="宋体" panose="02010600030101010101" pitchFamily="2" charset="-122"/>
                <a:ea typeface="宋体" panose="02010600030101010101" pitchFamily="2" charset="-122"/>
                <a:cs typeface="宋体" panose="02010600030101010101" pitchFamily="2" charset="-122"/>
              </a:rPr>
              <a:t>质，这</a:t>
            </a:r>
            <a:r>
              <a:rPr lang="zh-CN" altLang="en-US" sz="2800">
                <a:latin typeface="宋体" panose="02010600030101010101" pitchFamily="2" charset="-122"/>
                <a:ea typeface="宋体" panose="02010600030101010101" pitchFamily="2" charset="-122"/>
                <a:cs typeface="宋体" panose="02010600030101010101" pitchFamily="2" charset="-122"/>
              </a:rPr>
              <a:t>也是热带雨林土壤非常贫瘠的重要原因。</a:t>
            </a:r>
          </a:p>
          <a:p>
            <a:pPr indent="711200" fontAlgn="auto">
              <a:lnSpc>
                <a:spcPct val="150000"/>
              </a:lnSpc>
              <a:extLst>
                <a:ext uri="{35155182-B16C-46BC-9424-99874614C6A1}">
                  <wpsdc:indentchars xmlns:wpsdc="http://www.wps.cn/officeDocument/2017/drawingmlCustomData" xmlns="" val="200" checksum="3773799597"/>
                </a:ext>
              </a:extLst>
            </a:pP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土壤对植被的影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响：土</a:t>
            </a:r>
            <a:r>
              <a:rPr lang="zh-CN" altLang="en-US" sz="2800">
                <a:latin typeface="宋体" panose="02010600030101010101" pitchFamily="2" charset="-122"/>
                <a:ea typeface="宋体" panose="02010600030101010101" pitchFamily="2" charset="-122"/>
                <a:cs typeface="宋体" panose="02010600030101010101" pitchFamily="2" charset="-122"/>
              </a:rPr>
              <a:t>壤的酸碱性影响植被类</a:t>
            </a:r>
            <a:r>
              <a:rPr lang="zh-CN" altLang="en-US" sz="2800" smtClean="0">
                <a:latin typeface="宋体" panose="02010600030101010101" pitchFamily="2" charset="-122"/>
                <a:ea typeface="宋体" panose="02010600030101010101" pitchFamily="2" charset="-122"/>
                <a:cs typeface="宋体" panose="02010600030101010101" pitchFamily="2" charset="-122"/>
              </a:rPr>
              <a:t>型；土</a:t>
            </a:r>
            <a:r>
              <a:rPr lang="zh-CN" altLang="en-US" sz="2800">
                <a:latin typeface="宋体" panose="02010600030101010101" pitchFamily="2" charset="-122"/>
                <a:ea typeface="宋体" panose="02010600030101010101" pitchFamily="2" charset="-122"/>
                <a:cs typeface="宋体" panose="02010600030101010101" pitchFamily="2" charset="-122"/>
              </a:rPr>
              <a:t>壤肥力影响植被生长状况。</a:t>
            </a:r>
          </a:p>
        </p:txBody>
      </p:sp>
    </p:spTree>
  </p:cSld>
  <p:clrMapOvr>
    <a:masterClrMapping/>
  </p:clrMapOvr>
  <p:transition spd="med">
    <p:pull/>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753745"/>
            <a:ext cx="10654030" cy="534987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5</a:t>
            </a:r>
            <a:r>
              <a:rPr lang="zh-CN" altLang="en-US" sz="2800" smtClean="0">
                <a:latin typeface="宋体" panose="02010600030101010101" pitchFamily="2" charset="-122"/>
                <a:ea typeface="宋体" panose="02010600030101010101" pitchFamily="2" charset="-122"/>
                <a:cs typeface="宋体" panose="02010600030101010101" pitchFamily="2" charset="-122"/>
              </a:rPr>
              <a:t>）植</a:t>
            </a:r>
            <a:r>
              <a:rPr lang="zh-CN" altLang="en-US" sz="2800">
                <a:latin typeface="宋体" panose="02010600030101010101" pitchFamily="2" charset="-122"/>
                <a:ea typeface="宋体" panose="02010600030101010101" pitchFamily="2" charset="-122"/>
                <a:cs typeface="宋体" panose="02010600030101010101" pitchFamily="2" charset="-122"/>
              </a:rPr>
              <a:t>被对动物的影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响：植</a:t>
            </a:r>
            <a:r>
              <a:rPr lang="zh-CN" altLang="en-US" sz="2800">
                <a:latin typeface="宋体" panose="02010600030101010101" pitchFamily="2" charset="-122"/>
                <a:ea typeface="宋体" panose="02010600030101010101" pitchFamily="2" charset="-122"/>
                <a:cs typeface="宋体" panose="02010600030101010101" pitchFamily="2" charset="-122"/>
              </a:rPr>
              <a:t>被为动物提供食物、栖息</a:t>
            </a:r>
            <a:r>
              <a:rPr lang="zh-CN" altLang="en-US" sz="2800" smtClean="0">
                <a:latin typeface="宋体" panose="02010600030101010101" pitchFamily="2" charset="-122"/>
                <a:ea typeface="宋体" panose="02010600030101010101" pitchFamily="2" charset="-122"/>
                <a:cs typeface="宋体" panose="02010600030101010101" pitchFamily="2" charset="-122"/>
              </a:rPr>
              <a:t>地，躲</a:t>
            </a:r>
            <a:r>
              <a:rPr lang="zh-CN" altLang="en-US" sz="2800">
                <a:latin typeface="宋体" panose="02010600030101010101" pitchFamily="2" charset="-122"/>
                <a:ea typeface="宋体" panose="02010600030101010101" pitchFamily="2" charset="-122"/>
                <a:cs typeface="宋体" panose="02010600030101010101" pitchFamily="2" charset="-122"/>
              </a:rPr>
              <a:t>避天敌及人类的侵</a:t>
            </a:r>
            <a:r>
              <a:rPr lang="zh-CN" altLang="en-US" sz="2800" smtClean="0">
                <a:latin typeface="宋体" panose="02010600030101010101" pitchFamily="2" charset="-122"/>
                <a:ea typeface="宋体" panose="02010600030101010101" pitchFamily="2" charset="-122"/>
                <a:cs typeface="宋体" panose="02010600030101010101" pitchFamily="2" charset="-122"/>
              </a:rPr>
              <a:t>袭；植</a:t>
            </a:r>
            <a:r>
              <a:rPr lang="zh-CN" altLang="en-US" sz="2800">
                <a:latin typeface="宋体" panose="02010600030101010101" pitchFamily="2" charset="-122"/>
                <a:ea typeface="宋体" panose="02010600030101010101" pitchFamily="2" charset="-122"/>
                <a:cs typeface="宋体" panose="02010600030101010101" pitchFamily="2" charset="-122"/>
              </a:rPr>
              <a:t>被类型多</a:t>
            </a:r>
            <a:r>
              <a:rPr lang="zh-CN" altLang="en-US" sz="2800" smtClean="0">
                <a:latin typeface="宋体" panose="02010600030101010101" pitchFamily="2" charset="-122"/>
                <a:ea typeface="宋体" panose="02010600030101010101" pitchFamily="2" charset="-122"/>
                <a:cs typeface="宋体" panose="02010600030101010101" pitchFamily="2" charset="-122"/>
              </a:rPr>
              <a:t>样，动</a:t>
            </a:r>
            <a:r>
              <a:rPr lang="zh-CN" altLang="en-US" sz="2800">
                <a:latin typeface="宋体" panose="02010600030101010101" pitchFamily="2" charset="-122"/>
                <a:ea typeface="宋体" panose="02010600030101010101" pitchFamily="2" charset="-122"/>
                <a:cs typeface="宋体" panose="02010600030101010101" pitchFamily="2" charset="-122"/>
              </a:rPr>
              <a:t>物种类也多</a:t>
            </a:r>
            <a:r>
              <a:rPr lang="zh-CN" altLang="en-US" sz="2800" smtClean="0">
                <a:latin typeface="宋体" panose="02010600030101010101" pitchFamily="2" charset="-122"/>
                <a:ea typeface="宋体" panose="02010600030101010101" pitchFamily="2" charset="-122"/>
                <a:cs typeface="宋体" panose="02010600030101010101" pitchFamily="2" charset="-122"/>
              </a:rPr>
              <a:t>样，生</a:t>
            </a:r>
            <a:r>
              <a:rPr lang="zh-CN" altLang="en-US" sz="2800">
                <a:latin typeface="宋体" panose="02010600030101010101" pitchFamily="2" charset="-122"/>
                <a:ea typeface="宋体" panose="02010600030101010101" pitchFamily="2" charset="-122"/>
                <a:cs typeface="宋体" panose="02010600030101010101" pitchFamily="2" charset="-122"/>
              </a:rPr>
              <a:t>物的多样性就更加丰富。</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6</a:t>
            </a:r>
            <a:r>
              <a:rPr lang="zh-CN" altLang="en-US" sz="2800" smtClean="0">
                <a:latin typeface="宋体" panose="02010600030101010101" pitchFamily="2" charset="-122"/>
                <a:ea typeface="宋体" panose="02010600030101010101" pitchFamily="2" charset="-122"/>
                <a:cs typeface="宋体" panose="02010600030101010101" pitchFamily="2" charset="-122"/>
              </a:rPr>
              <a:t>）植</a:t>
            </a:r>
            <a:r>
              <a:rPr lang="zh-CN" altLang="en-US" sz="2800">
                <a:latin typeface="宋体" panose="02010600030101010101" pitchFamily="2" charset="-122"/>
                <a:ea typeface="宋体" panose="02010600030101010101" pitchFamily="2" charset="-122"/>
                <a:cs typeface="宋体" panose="02010600030101010101" pitchFamily="2" charset="-122"/>
              </a:rPr>
              <a:t>被对人类活动的影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响：为</a:t>
            </a:r>
            <a:r>
              <a:rPr lang="zh-CN" altLang="en-US" sz="2800">
                <a:latin typeface="宋体" panose="02010600030101010101" pitchFamily="2" charset="-122"/>
                <a:ea typeface="宋体" panose="02010600030101010101" pitchFamily="2" charset="-122"/>
                <a:cs typeface="宋体" panose="02010600030101010101" pitchFamily="2" charset="-122"/>
              </a:rPr>
              <a:t>人类生产、生活提供良好的生态环</a:t>
            </a:r>
            <a:r>
              <a:rPr lang="zh-CN" altLang="en-US" sz="2800" smtClean="0">
                <a:latin typeface="宋体" panose="02010600030101010101" pitchFamily="2" charset="-122"/>
                <a:ea typeface="宋体" panose="02010600030101010101" pitchFamily="2" charset="-122"/>
                <a:cs typeface="宋体" panose="02010600030101010101" pitchFamily="2" charset="-122"/>
              </a:rPr>
              <a:t>境；提</a:t>
            </a:r>
            <a:r>
              <a:rPr lang="zh-CN" altLang="en-US" sz="2800">
                <a:latin typeface="宋体" panose="02010600030101010101" pitchFamily="2" charset="-122"/>
                <a:ea typeface="宋体" panose="02010600030101010101" pitchFamily="2" charset="-122"/>
                <a:cs typeface="宋体" panose="02010600030101010101" pitchFamily="2" charset="-122"/>
              </a:rPr>
              <a:t>供原料和各种副产</a:t>
            </a:r>
            <a:r>
              <a:rPr lang="zh-CN" altLang="en-US" sz="2800" smtClean="0">
                <a:latin typeface="宋体" panose="02010600030101010101" pitchFamily="2" charset="-122"/>
                <a:ea typeface="宋体" panose="02010600030101010101" pitchFamily="2" charset="-122"/>
                <a:cs typeface="宋体" panose="02010600030101010101" pitchFamily="2" charset="-122"/>
              </a:rPr>
              <a:t>品，增</a:t>
            </a:r>
            <a:r>
              <a:rPr lang="zh-CN" altLang="en-US" sz="2800">
                <a:latin typeface="宋体" panose="02010600030101010101" pitchFamily="2" charset="-122"/>
                <a:ea typeface="宋体" panose="02010600030101010101" pitchFamily="2" charset="-122"/>
                <a:cs typeface="宋体" panose="02010600030101010101" pitchFamily="2" charset="-122"/>
              </a:rPr>
              <a:t>加经济价值。</a:t>
            </a: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684530"/>
            <a:ext cx="10634345" cy="5223510"/>
          </a:xfrm>
          <a:prstGeom prst="rect">
            <a:avLst/>
          </a:prstGeom>
          <a:noFill/>
        </p:spPr>
        <p:txBody>
          <a:bodyPr wrap="square" rtlCol="0">
            <a:noAutofit/>
          </a:bodyPr>
          <a:lstStyle/>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smtClean="0">
                <a:latin typeface="宋体" panose="02010600030101010101" pitchFamily="2" charset="-122"/>
                <a:ea typeface="宋体" panose="02010600030101010101" pitchFamily="2" charset="-122"/>
                <a:cs typeface="宋体" panose="02010600030101010101" pitchFamily="2" charset="-122"/>
                <a:sym typeface="+mn-ea"/>
              </a:rPr>
              <a:t>7</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）植</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被覆盖对土壤侵蚀的影</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响：植</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被保护土</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壤，防</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止土壤流失和沙漠化。植被通过叶冠的截留作</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用，降</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低雨量及雨</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强；通</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过枯枝落叶蓄</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水，调</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节径</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流，提</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高了土壤渗透能</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力，减</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少地表径流</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量，延</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长径流时</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间，减</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少了土壤的径流侵</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蚀；提</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高土壤抗蚀性。植被枯枝落叶物进入土</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壤，提</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高土壤有机质含</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量，提</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高了土壤抗蚀</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性，提</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高土壤抗冲性。植被通过众多枝、叶、毛、根固结、阻挡、吸附牵拉等方</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式，减</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少径流对土壤冲</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刷，提</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高土壤抗冲性。</a:t>
            </a:r>
            <a:endParaRPr lang="zh-CN" altLang="en-US" sz="2800"/>
          </a:p>
        </p:txBody>
      </p:sp>
    </p:spTree>
  </p:cSld>
  <p:clrMapOvr>
    <a:masterClrMapping/>
  </p:clrMapOvr>
  <p:transition spd="med">
    <p:pull/>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4" name="文本框 3"/>
          <p:cNvSpPr txBox="1"/>
          <p:nvPr/>
        </p:nvSpPr>
        <p:spPr>
          <a:xfrm>
            <a:off x="784860" y="502285"/>
            <a:ext cx="10750550" cy="5798820"/>
          </a:xfrm>
          <a:prstGeom prst="rect">
            <a:avLst/>
          </a:prstGeom>
          <a:noFill/>
        </p:spPr>
        <p:txBody>
          <a:bodyPr wrap="square" rtlCol="0">
            <a:noAutofit/>
          </a:bodyPr>
          <a:lstStyle/>
          <a:p>
            <a:pPr indent="0" algn="ctr" fontAlgn="auto">
              <a:lnSpc>
                <a:spcPct val="150000"/>
              </a:lnSpc>
            </a:pP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第二</a:t>
            </a:r>
            <a:r>
              <a:rPr lang="zh-CN" altLang="en-US"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节</a:t>
            </a:r>
            <a:r>
              <a:rPr lang="en-US" altLang="zh-CN"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土</a:t>
            </a:r>
            <a:r>
              <a:rPr lang="en-US" altLang="zh-CN"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壤</a:t>
            </a:r>
            <a:endPar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711200" algn="l"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【知识梳理】</a:t>
            </a:r>
            <a:endPar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711200" algn="l"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、成土因素</a:t>
            </a:r>
          </a:p>
          <a:p>
            <a:pPr indent="711200" algn="l" fontAlgn="auto">
              <a:lnSpc>
                <a:spcPct val="150000"/>
              </a:lnSpc>
              <a:extLst>
                <a:ext uri="{35155182-B16C-46BC-9424-99874614C6A1}">
                  <wpsdc:indentchars xmlns:wpsdc="http://www.wps.cn/officeDocument/2017/drawingmlCustomData" xmlns="" val="200" checksum="3773799597"/>
                </a:ext>
              </a:extLst>
            </a:pPr>
            <a:r>
              <a:rPr lang="zh-CN" altLang="en-US" sz="2800"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a:t>
            </a:r>
            <a:r>
              <a:rPr lang="en-US" altLang="zh-CN" sz="2800"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a:t>
            </a:r>
            <a:r>
              <a:rPr lang="zh-CN" altLang="en-US" sz="2800"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）成</a:t>
            </a:r>
            <a:r>
              <a:rPr lang="zh-CN" altLang="en-US" sz="280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土母质</a:t>
            </a:r>
          </a:p>
          <a:p>
            <a:pPr indent="711200" algn="l"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成土母</a:t>
            </a:r>
            <a:r>
              <a:rPr lang="zh-CN" altLang="en-US" sz="2800" smtClean="0">
                <a:latin typeface="宋体" panose="02010600030101010101" pitchFamily="2" charset="-122"/>
                <a:ea typeface="宋体" panose="02010600030101010101" pitchFamily="2" charset="-122"/>
                <a:cs typeface="宋体" panose="02010600030101010101" pitchFamily="2" charset="-122"/>
              </a:rPr>
              <a:t>质：岩</a:t>
            </a:r>
            <a:r>
              <a:rPr lang="zh-CN" altLang="en-US" sz="2800">
                <a:latin typeface="宋体" panose="02010600030101010101" pitchFamily="2" charset="-122"/>
                <a:ea typeface="宋体" panose="02010600030101010101" pitchFamily="2" charset="-122"/>
                <a:cs typeface="宋体" panose="02010600030101010101" pitchFamily="2" charset="-122"/>
              </a:rPr>
              <a:t>石的风化产</a:t>
            </a:r>
            <a:r>
              <a:rPr lang="zh-CN" altLang="en-US" sz="2800" smtClean="0">
                <a:latin typeface="宋体" panose="02010600030101010101" pitchFamily="2" charset="-122"/>
                <a:ea typeface="宋体" panose="02010600030101010101" pitchFamily="2" charset="-122"/>
                <a:cs typeface="宋体" panose="02010600030101010101" pitchFamily="2" charset="-122"/>
              </a:rPr>
              <a:t>物，是</a:t>
            </a:r>
            <a:r>
              <a:rPr lang="zh-CN" altLang="en-US" sz="2800">
                <a:latin typeface="宋体" panose="02010600030101010101" pitchFamily="2" charset="-122"/>
                <a:ea typeface="宋体" panose="02010600030101010101" pitchFamily="2" charset="-122"/>
                <a:cs typeface="宋体" panose="02010600030101010101" pitchFamily="2" charset="-122"/>
              </a:rPr>
              <a:t>土壤的初始状态。</a:t>
            </a:r>
          </a:p>
          <a:p>
            <a:pPr indent="711200" algn="l"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成土母质在很大程度上决定着土壤的物质和化学性质。</a:t>
            </a:r>
          </a:p>
          <a:p>
            <a:pPr indent="711200" algn="l"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成土母质与土壤的区别和联</a:t>
            </a:r>
            <a:r>
              <a:rPr lang="zh-CN" altLang="en-US" sz="2800" smtClean="0">
                <a:latin typeface="宋体" panose="02010600030101010101" pitchFamily="2" charset="-122"/>
                <a:ea typeface="宋体" panose="02010600030101010101" pitchFamily="2" charset="-122"/>
                <a:cs typeface="宋体" panose="02010600030101010101" pitchFamily="2" charset="-122"/>
              </a:rPr>
              <a:t>系：</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algn="l"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）区别：成</a:t>
            </a:r>
            <a:r>
              <a:rPr lang="zh-CN" altLang="en-US" sz="2800">
                <a:latin typeface="宋体" panose="02010600030101010101" pitchFamily="2" charset="-122"/>
                <a:ea typeface="宋体" panose="02010600030101010101" pitchFamily="2" charset="-122"/>
                <a:cs typeface="宋体" panose="02010600030101010101" pitchFamily="2" charset="-122"/>
              </a:rPr>
              <a:t>土母质是岩石的风化产</a:t>
            </a:r>
            <a:r>
              <a:rPr lang="zh-CN" altLang="en-US" sz="2800" smtClean="0">
                <a:latin typeface="宋体" panose="02010600030101010101" pitchFamily="2" charset="-122"/>
                <a:ea typeface="宋体" panose="02010600030101010101" pitchFamily="2" charset="-122"/>
                <a:cs typeface="宋体" panose="02010600030101010101" pitchFamily="2" charset="-122"/>
              </a:rPr>
              <a:t>物，不</a:t>
            </a:r>
            <a:r>
              <a:rPr lang="zh-CN" altLang="en-US" sz="2800">
                <a:latin typeface="宋体" panose="02010600030101010101" pitchFamily="2" charset="-122"/>
                <a:ea typeface="宋体" panose="02010600030101010101" pitchFamily="2" charset="-122"/>
                <a:cs typeface="宋体" panose="02010600030101010101" pitchFamily="2" charset="-122"/>
              </a:rPr>
              <a:t>具备肥力特</a:t>
            </a:r>
            <a:r>
              <a:rPr lang="zh-CN" altLang="en-US" sz="2800" smtClean="0">
                <a:latin typeface="宋体" panose="02010600030101010101" pitchFamily="2" charset="-122"/>
                <a:ea typeface="宋体" panose="02010600030101010101" pitchFamily="2" charset="-122"/>
                <a:cs typeface="宋体" panose="02010600030101010101" pitchFamily="2" charset="-122"/>
              </a:rPr>
              <a:t>性，这</a:t>
            </a:r>
            <a:r>
              <a:rPr lang="zh-CN" altLang="en-US" sz="2800">
                <a:latin typeface="宋体" panose="02010600030101010101" pitchFamily="2" charset="-122"/>
                <a:ea typeface="宋体" panose="02010600030101010101" pitchFamily="2" charset="-122"/>
                <a:cs typeface="宋体" panose="02010600030101010101" pitchFamily="2" charset="-122"/>
              </a:rPr>
              <a:t>是其与土壤的本质区别。</a:t>
            </a:r>
          </a:p>
          <a:p>
            <a:pPr algn="l"/>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944880" y="805815"/>
            <a:ext cx="10341610" cy="1076960"/>
          </a:xfrm>
          <a:prstGeom prst="rect">
            <a:avLst/>
          </a:prstGeom>
          <a:noFill/>
        </p:spPr>
        <p:txBody>
          <a:bodyPr wrap="square" rtlCol="0">
            <a:noAutofit/>
          </a:bodyPr>
          <a:lstStyle/>
          <a:p>
            <a:pPr algn="ctr"/>
            <a:r>
              <a:rPr lang="zh-CN" altLang="en-US" sz="3200" b="1">
                <a:solidFill>
                  <a:srgbClr val="0070C0"/>
                </a:solidFill>
              </a:rPr>
              <a:t>第二节</a:t>
            </a:r>
            <a:r>
              <a:rPr lang="en-US" altLang="zh-CN" sz="3200" b="1">
                <a:solidFill>
                  <a:srgbClr val="0070C0"/>
                </a:solidFill>
              </a:rPr>
              <a:t>   </a:t>
            </a:r>
            <a:r>
              <a:rPr lang="zh-CN" altLang="en-US" sz="3200" b="1">
                <a:solidFill>
                  <a:srgbClr val="0070C0"/>
                </a:solidFill>
              </a:rPr>
              <a:t>太阳对地球的影响</a:t>
            </a:r>
          </a:p>
          <a:p>
            <a:endParaRPr lang="zh-CN" altLang="en-US" sz="3200" b="1">
              <a:solidFill>
                <a:srgbClr val="0070C0"/>
              </a:solidFill>
            </a:endParaRPr>
          </a:p>
        </p:txBody>
      </p:sp>
      <p:sp>
        <p:nvSpPr>
          <p:cNvPr id="11" name="文本框 10"/>
          <p:cNvSpPr txBox="1"/>
          <p:nvPr/>
        </p:nvSpPr>
        <p:spPr>
          <a:xfrm>
            <a:off x="945515" y="1979930"/>
            <a:ext cx="9725919" cy="431165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知识梳理】</a:t>
            </a:r>
            <a:r>
              <a:rPr lang="en-US" altLang="zh-CN" sz="2800">
                <a:solidFill>
                  <a:srgbClr val="0070C0"/>
                </a:solidFill>
                <a:latin typeface="宋体" panose="02010600030101010101" pitchFamily="2" charset="-122"/>
                <a:ea typeface="宋体" panose="02010600030101010101" pitchFamily="2" charset="-122"/>
                <a:cs typeface="宋体" panose="02010600030101010101" pitchFamily="2" charset="-122"/>
              </a:rPr>
              <a:t> </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一、太阳辐射对地球的影响</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太阳辐</a:t>
            </a:r>
            <a:r>
              <a:rPr lang="zh-CN" altLang="en-US" sz="2800" smtClean="0">
                <a:latin typeface="宋体" panose="02010600030101010101" pitchFamily="2" charset="-122"/>
                <a:ea typeface="宋体" panose="02010600030101010101" pitchFamily="2" charset="-122"/>
                <a:cs typeface="宋体" panose="02010600030101010101" pitchFamily="2" charset="-122"/>
              </a:rPr>
              <a:t>射：太</a:t>
            </a:r>
            <a:r>
              <a:rPr lang="zh-CN" altLang="en-US" sz="2800">
                <a:latin typeface="宋体" panose="02010600030101010101" pitchFamily="2" charset="-122"/>
                <a:ea typeface="宋体" panose="02010600030101010101" pitchFamily="2" charset="-122"/>
                <a:cs typeface="宋体" panose="02010600030101010101" pitchFamily="2" charset="-122"/>
              </a:rPr>
              <a:t>阳源源不断地以电磁波的形式向四周放射能量的现象。</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能量来</a:t>
            </a:r>
            <a:r>
              <a:rPr lang="zh-CN" altLang="en-US" sz="2800" smtClean="0">
                <a:latin typeface="宋体" panose="02010600030101010101" pitchFamily="2" charset="-122"/>
                <a:ea typeface="宋体" panose="02010600030101010101" pitchFamily="2" charset="-122"/>
                <a:cs typeface="宋体" panose="02010600030101010101" pitchFamily="2" charset="-122"/>
              </a:rPr>
              <a:t>源：太</a:t>
            </a:r>
            <a:r>
              <a:rPr lang="zh-CN" altLang="en-US" sz="2800">
                <a:latin typeface="宋体" panose="02010600030101010101" pitchFamily="2" charset="-122"/>
                <a:ea typeface="宋体" panose="02010600030101010101" pitchFamily="2" charset="-122"/>
                <a:cs typeface="宋体" panose="02010600030101010101" pitchFamily="2" charset="-122"/>
              </a:rPr>
              <a:t>阳内部的核聚变反应。</a:t>
            </a:r>
          </a:p>
          <a:p>
            <a:pPr indent="711200" fontAlgn="auto">
              <a:lnSpc>
                <a:spcPct val="150000"/>
              </a:lnSpc>
              <a:extLst>
                <a:ext uri="{35155182-B16C-46BC-9424-99874614C6A1}">
                  <wpsdc:indentchars xmlns:wpsdc="http://www.wps.cn/officeDocument/2017/drawingmlCustomData" xmlns="" val="200" checksum="3773799597"/>
                </a:ext>
              </a:extLst>
            </a:pPr>
            <a:endParaRPr lang="zh-CN" altLang="en-US" sz="2800">
              <a:latin typeface="宋体" panose="02010600030101010101" pitchFamily="2" charset="-122"/>
              <a:ea typeface="宋体" panose="02010600030101010101" pitchFamily="2" charset="-122"/>
              <a:cs typeface="宋体" panose="02010600030101010101" pitchFamily="2" charset="-122"/>
            </a:endParaRP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613410"/>
            <a:ext cx="10733405" cy="5677535"/>
          </a:xfrm>
          <a:prstGeom prst="rect">
            <a:avLst/>
          </a:prstGeom>
          <a:noFill/>
        </p:spPr>
        <p:txBody>
          <a:bodyPr wrap="square" rtlCol="0">
            <a:noAutofit/>
          </a:bodyPr>
          <a:lstStyle/>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）联系：成</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土母质是土壤的初始状</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态，是</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土壤形成的物质基础和植物矿物养分元</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素（氮</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除</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外）的</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最初来</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源，成</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土母质对土壤的物理性状和化学组成均有极其重要的影响。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algn="l" fontAlgn="auto">
              <a:lnSpc>
                <a:spcPct val="150000"/>
              </a:lnSpc>
              <a:extLst>
                <a:ext uri="{35155182-B16C-46BC-9424-99874614C6A1}">
                  <wpsdc:indentchars xmlns:wpsdc="http://www.wps.cn/officeDocument/2017/drawingmlCustomData" xmlns="" val="200" checksum="3773799597"/>
                </a:ext>
              </a:extLst>
            </a:pPr>
            <a:r>
              <a:rPr lang="zh-CN" altLang="en-US" sz="28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sym typeface="+mn-ea"/>
              </a:rPr>
              <a:t>（二）气</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sym typeface="+mn-ea"/>
              </a:rPr>
              <a:t>候</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711200" algn="l"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气候对土壤的影</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响：</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直接影响土壤的水热状况和土壤中物理、化学过程的性质与强度。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土壤温度越</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高，土</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壤中化合物分解速率越</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快，微</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生物活动越旺</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盛，土</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壤中有机质含量越少。</a:t>
            </a:r>
            <a:endParaRPr lang="zh-CN" altLang="en-US" sz="2800"/>
          </a:p>
        </p:txBody>
      </p:sp>
    </p:spTree>
  </p:cSld>
  <p:clrMapOvr>
    <a:masterClrMapping/>
  </p:clrMapOvr>
  <p:transition spd="med">
    <p:pull/>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257810"/>
            <a:ext cx="10654665" cy="634238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smtClean="0">
                <a:solidFill>
                  <a:srgbClr val="0070C0"/>
                </a:solidFill>
                <a:latin typeface="宋体" panose="02010600030101010101" pitchFamily="2" charset="-122"/>
                <a:ea typeface="宋体" panose="02010600030101010101" pitchFamily="2" charset="-122"/>
                <a:cs typeface="宋体" panose="02010600030101010101" pitchFamily="2" charset="-122"/>
              </a:rPr>
              <a:t>（三）生</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algn="just"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生物与土壤的关</a:t>
            </a:r>
            <a:r>
              <a:rPr lang="zh-CN" altLang="en-US" sz="2800" smtClean="0">
                <a:latin typeface="宋体" panose="02010600030101010101" pitchFamily="2" charset="-122"/>
                <a:ea typeface="宋体" panose="02010600030101010101" pitchFamily="2" charset="-122"/>
                <a:cs typeface="宋体" panose="02010600030101010101" pitchFamily="2" charset="-122"/>
              </a:rPr>
              <a:t>系：生</a:t>
            </a:r>
            <a:r>
              <a:rPr lang="zh-CN" altLang="en-US" sz="2800">
                <a:latin typeface="宋体" panose="02010600030101010101" pitchFamily="2" charset="-122"/>
                <a:ea typeface="宋体" panose="02010600030101010101" pitchFamily="2" charset="-122"/>
                <a:cs typeface="宋体" panose="02010600030101010101" pitchFamily="2" charset="-122"/>
              </a:rPr>
              <a:t>物是土壤有机质的来</a:t>
            </a:r>
            <a:r>
              <a:rPr lang="zh-CN" altLang="en-US" sz="2800" smtClean="0">
                <a:latin typeface="宋体" panose="02010600030101010101" pitchFamily="2" charset="-122"/>
                <a:ea typeface="宋体" panose="02010600030101010101" pitchFamily="2" charset="-122"/>
                <a:cs typeface="宋体" panose="02010600030101010101" pitchFamily="2" charset="-122"/>
              </a:rPr>
              <a:t>源，也</a:t>
            </a:r>
            <a:r>
              <a:rPr lang="zh-CN" altLang="en-US" sz="2800">
                <a:latin typeface="宋体" panose="02010600030101010101" pitchFamily="2" charset="-122"/>
                <a:ea typeface="宋体" panose="02010600030101010101" pitchFamily="2" charset="-122"/>
                <a:cs typeface="宋体" panose="02010600030101010101" pitchFamily="2" charset="-122"/>
              </a:rPr>
              <a:t>是土壤形成过程中最活跃的因</a:t>
            </a:r>
            <a:r>
              <a:rPr lang="zh-CN" altLang="en-US" sz="2800" smtClean="0">
                <a:latin typeface="宋体" panose="02010600030101010101" pitchFamily="2" charset="-122"/>
                <a:ea typeface="宋体" panose="02010600030101010101" pitchFamily="2" charset="-122"/>
                <a:cs typeface="宋体" panose="02010600030101010101" pitchFamily="2" charset="-122"/>
              </a:rPr>
              <a:t>素，土</a:t>
            </a:r>
            <a:r>
              <a:rPr lang="zh-CN" altLang="en-US" sz="2800">
                <a:latin typeface="宋体" panose="02010600030101010101" pitchFamily="2" charset="-122"/>
                <a:ea typeface="宋体" panose="02010600030101010101" pitchFamily="2" charset="-122"/>
                <a:cs typeface="宋体" panose="02010600030101010101" pitchFamily="2" charset="-122"/>
              </a:rPr>
              <a:t>壤肥力与生物作用密切关联。</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生物对土壤形成的影</a:t>
            </a:r>
            <a:r>
              <a:rPr lang="zh-CN" altLang="en-US" sz="2800" smtClean="0">
                <a:latin typeface="宋体" panose="02010600030101010101" pitchFamily="2" charset="-122"/>
                <a:ea typeface="宋体" panose="02010600030101010101" pitchFamily="2" charset="-122"/>
                <a:cs typeface="宋体" panose="02010600030101010101" pitchFamily="2" charset="-122"/>
              </a:rPr>
              <a:t>响：</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地表裸露的岩</a:t>
            </a:r>
            <a:r>
              <a:rPr lang="zh-CN" altLang="en-US" sz="2800" smtClean="0">
                <a:latin typeface="宋体" panose="02010600030101010101" pitchFamily="2" charset="-122"/>
                <a:ea typeface="宋体" panose="02010600030101010101" pitchFamily="2" charset="-122"/>
                <a:cs typeface="宋体" panose="02010600030101010101" pitchFamily="2" charset="-122"/>
              </a:rPr>
              <a:t>石，在</a:t>
            </a:r>
            <a:r>
              <a:rPr lang="zh-CN" altLang="en-US" sz="2800">
                <a:latin typeface="宋体" panose="02010600030101010101" pitchFamily="2" charset="-122"/>
                <a:ea typeface="宋体" panose="02010600030101010101" pitchFamily="2" charset="-122"/>
                <a:cs typeface="宋体" panose="02010600030101010101" pitchFamily="2" charset="-122"/>
              </a:rPr>
              <a:t>风化作用下形成疏松的成土母质。母质虽然没有肥</a:t>
            </a:r>
            <a:r>
              <a:rPr lang="zh-CN" altLang="en-US" sz="2800" smtClean="0">
                <a:latin typeface="宋体" panose="02010600030101010101" pitchFamily="2" charset="-122"/>
                <a:ea typeface="宋体" panose="02010600030101010101" pitchFamily="2" charset="-122"/>
                <a:cs typeface="宋体" panose="02010600030101010101" pitchFamily="2" charset="-122"/>
              </a:rPr>
              <a:t>力，但</a:t>
            </a:r>
            <a:r>
              <a:rPr lang="zh-CN" altLang="en-US" sz="2800">
                <a:latin typeface="宋体" panose="02010600030101010101" pitchFamily="2" charset="-122"/>
                <a:ea typeface="宋体" panose="02010600030101010101" pitchFamily="2" charset="-122"/>
                <a:cs typeface="宋体" panose="02010600030101010101" pitchFamily="2" charset="-122"/>
              </a:rPr>
              <a:t>已具有一定的通气蓄水性</a:t>
            </a:r>
            <a:r>
              <a:rPr lang="zh-CN" altLang="en-US" sz="2800" smtClean="0">
                <a:latin typeface="宋体" panose="02010600030101010101" pitchFamily="2" charset="-122"/>
                <a:ea typeface="宋体" panose="02010600030101010101" pitchFamily="2" charset="-122"/>
                <a:cs typeface="宋体" panose="02010600030101010101" pitchFamily="2" charset="-122"/>
              </a:rPr>
              <a:t>能，并</a:t>
            </a:r>
            <a:r>
              <a:rPr lang="zh-CN" altLang="en-US" sz="2800">
                <a:latin typeface="宋体" panose="02010600030101010101" pitchFamily="2" charset="-122"/>
                <a:ea typeface="宋体" panose="02010600030101010101" pitchFamily="2" charset="-122"/>
                <a:cs typeface="宋体" panose="02010600030101010101" pitchFamily="2" charset="-122"/>
              </a:rPr>
              <a:t>能分解释放少量的矿物养分。一些微生物和低等植物在母质上着</a:t>
            </a:r>
            <a:r>
              <a:rPr lang="zh-CN" altLang="en-US" sz="2800" smtClean="0">
                <a:latin typeface="宋体" panose="02010600030101010101" pitchFamily="2" charset="-122"/>
                <a:ea typeface="宋体" panose="02010600030101010101" pitchFamily="2" charset="-122"/>
                <a:cs typeface="宋体" panose="02010600030101010101" pitchFamily="2" charset="-122"/>
              </a:rPr>
              <a:t>生，标</a:t>
            </a:r>
            <a:r>
              <a:rPr lang="zh-CN" altLang="en-US" sz="2800">
                <a:latin typeface="宋体" panose="02010600030101010101" pitchFamily="2" charset="-122"/>
                <a:ea typeface="宋体" panose="02010600030101010101" pitchFamily="2" charset="-122"/>
                <a:cs typeface="宋体" panose="02010600030101010101" pitchFamily="2" charset="-122"/>
              </a:rPr>
              <a:t>志着成土过程的开始。在低等植物作用</a:t>
            </a:r>
            <a:r>
              <a:rPr lang="zh-CN" altLang="en-US" sz="2800" smtClean="0">
                <a:latin typeface="宋体" panose="02010600030101010101" pitchFamily="2" charset="-122"/>
                <a:ea typeface="宋体" panose="02010600030101010101" pitchFamily="2" charset="-122"/>
                <a:cs typeface="宋体" panose="02010600030101010101" pitchFamily="2" charset="-122"/>
              </a:rPr>
              <a:t>下，岩</a:t>
            </a:r>
            <a:r>
              <a:rPr lang="zh-CN" altLang="en-US" sz="2800">
                <a:latin typeface="宋体" panose="02010600030101010101" pitchFamily="2" charset="-122"/>
                <a:ea typeface="宋体" panose="02010600030101010101" pitchFamily="2" charset="-122"/>
                <a:cs typeface="宋体" panose="02010600030101010101" pitchFamily="2" charset="-122"/>
              </a:rPr>
              <a:t>体风化加</a:t>
            </a:r>
            <a:r>
              <a:rPr lang="zh-CN" altLang="en-US" sz="2800" smtClean="0">
                <a:latin typeface="宋体" panose="02010600030101010101" pitchFamily="2" charset="-122"/>
                <a:ea typeface="宋体" panose="02010600030101010101" pitchFamily="2" charset="-122"/>
                <a:cs typeface="宋体" panose="02010600030101010101" pitchFamily="2" charset="-122"/>
              </a:rPr>
              <a:t>速，母</a:t>
            </a:r>
            <a:r>
              <a:rPr lang="zh-CN" altLang="en-US" sz="2800">
                <a:latin typeface="宋体" panose="02010600030101010101" pitchFamily="2" charset="-122"/>
                <a:ea typeface="宋体" panose="02010600030101010101" pitchFamily="2" charset="-122"/>
                <a:cs typeface="宋体" panose="02010600030101010101" pitchFamily="2" charset="-122"/>
              </a:rPr>
              <a:t>质性能得以改</a:t>
            </a:r>
            <a:r>
              <a:rPr lang="zh-CN" altLang="en-US" sz="2800" smtClean="0">
                <a:latin typeface="宋体" panose="02010600030101010101" pitchFamily="2" charset="-122"/>
                <a:ea typeface="宋体" panose="02010600030101010101" pitchFamily="2" charset="-122"/>
                <a:cs typeface="宋体" panose="02010600030101010101" pitchFamily="2" charset="-122"/>
              </a:rPr>
              <a:t>善，土</a:t>
            </a:r>
            <a:r>
              <a:rPr lang="zh-CN" altLang="en-US" sz="2800">
                <a:latin typeface="宋体" panose="02010600030101010101" pitchFamily="2" charset="-122"/>
                <a:ea typeface="宋体" panose="02010600030101010101" pitchFamily="2" charset="-122"/>
                <a:cs typeface="宋体" panose="02010600030101010101" pitchFamily="2" charset="-122"/>
              </a:rPr>
              <a:t>壤肥力不断发</a:t>
            </a:r>
            <a:r>
              <a:rPr lang="zh-CN" altLang="en-US" sz="2800" smtClean="0">
                <a:latin typeface="宋体" panose="02010600030101010101" pitchFamily="2" charset="-122"/>
                <a:ea typeface="宋体" panose="02010600030101010101" pitchFamily="2" charset="-122"/>
                <a:cs typeface="宋体" panose="02010600030101010101" pitchFamily="2" charset="-122"/>
              </a:rPr>
              <a:t>展，逐</a:t>
            </a:r>
            <a:r>
              <a:rPr lang="zh-CN" altLang="en-US" sz="2800">
                <a:latin typeface="宋体" panose="02010600030101010101" pitchFamily="2" charset="-122"/>
                <a:ea typeface="宋体" panose="02010600030101010101" pitchFamily="2" charset="-122"/>
                <a:cs typeface="宋体" panose="02010600030101010101" pitchFamily="2" charset="-122"/>
              </a:rPr>
              <a:t>渐形成土层浅薄的原始土</a:t>
            </a:r>
            <a:r>
              <a:rPr lang="zh-CN" altLang="en-US" sz="2800" smtClean="0">
                <a:latin typeface="宋体" panose="02010600030101010101" pitchFamily="2" charset="-122"/>
                <a:ea typeface="宋体" panose="02010600030101010101" pitchFamily="2" charset="-122"/>
                <a:cs typeface="宋体" panose="02010600030101010101" pitchFamily="2" charset="-122"/>
              </a:rPr>
              <a:t>壤，这</a:t>
            </a:r>
            <a:r>
              <a:rPr lang="zh-CN" altLang="en-US" sz="2800">
                <a:latin typeface="宋体" panose="02010600030101010101" pitchFamily="2" charset="-122"/>
                <a:ea typeface="宋体" panose="02010600030101010101" pitchFamily="2" charset="-122"/>
                <a:cs typeface="宋体" panose="02010600030101010101" pitchFamily="2" charset="-122"/>
              </a:rPr>
              <a:t>又为高等植物的生长提供了可能性。</a:t>
            </a:r>
          </a:p>
        </p:txBody>
      </p:sp>
    </p:spTree>
  </p:cSld>
  <p:clrMapOvr>
    <a:masterClrMapping/>
  </p:clrMapOvr>
  <p:transition spd="med">
    <p:pull/>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5495" y="753110"/>
            <a:ext cx="10666730" cy="594487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smtClean="0">
                <a:solidFill>
                  <a:srgbClr val="0070C0"/>
                </a:solidFill>
                <a:latin typeface="宋体" panose="02010600030101010101" pitchFamily="2" charset="-122"/>
                <a:ea typeface="宋体" panose="02010600030101010101" pitchFamily="2" charset="-122"/>
                <a:cs typeface="宋体" panose="02010600030101010101" pitchFamily="2" charset="-122"/>
              </a:rPr>
              <a:t>（四）其</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他因素</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1.</a:t>
            </a:r>
            <a:r>
              <a:rPr lang="zh-CN" alt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人类活动</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）积</a:t>
            </a:r>
            <a:r>
              <a:rPr lang="zh-CN" altLang="en-US" sz="2800">
                <a:latin typeface="宋体" panose="02010600030101010101" pitchFamily="2" charset="-122"/>
                <a:ea typeface="宋体" panose="02010600030101010101" pitchFamily="2" charset="-122"/>
                <a:cs typeface="宋体" panose="02010600030101010101" pitchFamily="2" charset="-122"/>
              </a:rPr>
              <a:t>极影</a:t>
            </a:r>
            <a:r>
              <a:rPr lang="zh-CN" altLang="en-US" sz="2800" smtClean="0">
                <a:latin typeface="宋体" panose="02010600030101010101" pitchFamily="2" charset="-122"/>
                <a:ea typeface="宋体" panose="02010600030101010101" pitchFamily="2" charset="-122"/>
                <a:cs typeface="宋体" panose="02010600030101010101" pitchFamily="2" charset="-122"/>
              </a:rPr>
              <a:t>响：人</a:t>
            </a:r>
            <a:r>
              <a:rPr lang="zh-CN" altLang="en-US" sz="2800">
                <a:latin typeface="宋体" panose="02010600030101010101" pitchFamily="2" charset="-122"/>
                <a:ea typeface="宋体" panose="02010600030101010101" pitchFamily="2" charset="-122"/>
                <a:cs typeface="宋体" panose="02010600030101010101" pitchFamily="2" charset="-122"/>
              </a:rPr>
              <a:t>类活动可以培育出一些肥沃、高产的耕作土</a:t>
            </a:r>
            <a:r>
              <a:rPr lang="zh-CN" altLang="en-US" sz="2800" smtClean="0">
                <a:latin typeface="宋体" panose="02010600030101010101" pitchFamily="2" charset="-122"/>
                <a:ea typeface="宋体" panose="02010600030101010101" pitchFamily="2" charset="-122"/>
                <a:cs typeface="宋体" panose="02010600030101010101" pitchFamily="2" charset="-122"/>
              </a:rPr>
              <a:t>壤，如</a:t>
            </a:r>
            <a:r>
              <a:rPr lang="zh-CN" altLang="en-US" sz="2800">
                <a:latin typeface="宋体" panose="02010600030101010101" pitchFamily="2" charset="-122"/>
                <a:ea typeface="宋体" panose="02010600030101010101" pitchFamily="2" charset="-122"/>
                <a:cs typeface="宋体" panose="02010600030101010101" pitchFamily="2" charset="-122"/>
              </a:rPr>
              <a:t>水稻土。</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）消</a:t>
            </a:r>
            <a:r>
              <a:rPr lang="zh-CN" altLang="en-US" sz="2800">
                <a:latin typeface="宋体" panose="02010600030101010101" pitchFamily="2" charset="-122"/>
                <a:ea typeface="宋体" panose="02010600030101010101" pitchFamily="2" charset="-122"/>
                <a:cs typeface="宋体" panose="02010600030101010101" pitchFamily="2" charset="-122"/>
              </a:rPr>
              <a:t>极影</a:t>
            </a:r>
            <a:r>
              <a:rPr lang="zh-CN" altLang="en-US" sz="2800" smtClean="0">
                <a:latin typeface="宋体" panose="02010600030101010101" pitchFamily="2" charset="-122"/>
                <a:ea typeface="宋体" panose="02010600030101010101" pitchFamily="2" charset="-122"/>
                <a:cs typeface="宋体" panose="02010600030101010101" pitchFamily="2" charset="-122"/>
              </a:rPr>
              <a:t>响：不</a:t>
            </a:r>
            <a:r>
              <a:rPr lang="zh-CN" altLang="en-US" sz="2800">
                <a:latin typeface="宋体" panose="02010600030101010101" pitchFamily="2" charset="-122"/>
                <a:ea typeface="宋体" panose="02010600030101010101" pitchFamily="2" charset="-122"/>
                <a:cs typeface="宋体" panose="02010600030101010101" pitchFamily="2" charset="-122"/>
              </a:rPr>
              <a:t>合理的人类活</a:t>
            </a:r>
            <a:r>
              <a:rPr lang="zh-CN" altLang="en-US" sz="2800" smtClean="0">
                <a:latin typeface="宋体" panose="02010600030101010101" pitchFamily="2" charset="-122"/>
                <a:ea typeface="宋体" panose="02010600030101010101" pitchFamily="2" charset="-122"/>
                <a:cs typeface="宋体" panose="02010600030101010101" pitchFamily="2" charset="-122"/>
              </a:rPr>
              <a:t>动，导</a:t>
            </a:r>
            <a:r>
              <a:rPr lang="zh-CN" altLang="en-US" sz="2800">
                <a:latin typeface="宋体" panose="02010600030101010101" pitchFamily="2" charset="-122"/>
                <a:ea typeface="宋体" panose="02010600030101010101" pitchFamily="2" charset="-122"/>
                <a:cs typeface="宋体" panose="02010600030101010101" pitchFamily="2" charset="-122"/>
              </a:rPr>
              <a:t>致土壤退</a:t>
            </a:r>
            <a:r>
              <a:rPr lang="zh-CN" altLang="en-US" sz="2800" smtClean="0">
                <a:latin typeface="宋体" panose="02010600030101010101" pitchFamily="2" charset="-122"/>
                <a:ea typeface="宋体" panose="02010600030101010101" pitchFamily="2" charset="-122"/>
                <a:cs typeface="宋体" panose="02010600030101010101" pitchFamily="2" charset="-122"/>
              </a:rPr>
              <a:t>化，如</a:t>
            </a:r>
            <a:r>
              <a:rPr lang="zh-CN" altLang="en-US" sz="2800">
                <a:latin typeface="宋体" panose="02010600030101010101" pitchFamily="2" charset="-122"/>
                <a:ea typeface="宋体" panose="02010600030101010101" pitchFamily="2" charset="-122"/>
                <a:cs typeface="宋体" panose="02010600030101010101" pitchFamily="2" charset="-122"/>
              </a:rPr>
              <a:t>肥力下降、水土流失、盐渍化、荒漠化、土壤污染等。</a:t>
            </a:r>
          </a:p>
        </p:txBody>
      </p:sp>
    </p:spTree>
  </p:cSld>
  <p:clrMapOvr>
    <a:masterClrMapping/>
  </p:clrMapOvr>
  <p:transition spd="med">
    <p:pull/>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225" y="752475"/>
            <a:ext cx="10638790" cy="5545455"/>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2.</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地形对土壤的影响</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）在山区，随</a:t>
            </a:r>
            <a:r>
              <a:rPr lang="zh-CN" altLang="en-US" sz="2800">
                <a:latin typeface="宋体" panose="02010600030101010101" pitchFamily="2" charset="-122"/>
                <a:ea typeface="宋体" panose="02010600030101010101" pitchFamily="2" charset="-122"/>
                <a:cs typeface="宋体" panose="02010600030101010101" pitchFamily="2" charset="-122"/>
              </a:rPr>
              <a:t>着地势的升</a:t>
            </a:r>
            <a:r>
              <a:rPr lang="zh-CN" altLang="en-US" sz="2800" smtClean="0">
                <a:latin typeface="宋体" panose="02010600030101010101" pitchFamily="2" charset="-122"/>
                <a:ea typeface="宋体" panose="02010600030101010101" pitchFamily="2" charset="-122"/>
                <a:cs typeface="宋体" panose="02010600030101010101" pitchFamily="2" charset="-122"/>
              </a:rPr>
              <a:t>高，土</a:t>
            </a:r>
            <a:r>
              <a:rPr lang="zh-CN" altLang="en-US" sz="2800">
                <a:latin typeface="宋体" panose="02010600030101010101" pitchFamily="2" charset="-122"/>
                <a:ea typeface="宋体" panose="02010600030101010101" pitchFamily="2" charset="-122"/>
                <a:cs typeface="宋体" panose="02010600030101010101" pitchFamily="2" charset="-122"/>
              </a:rPr>
              <a:t>壤的组成成分和理化性质均发生显著的垂直分化。</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）陡</a:t>
            </a:r>
            <a:r>
              <a:rPr lang="zh-CN" altLang="en-US" sz="2800">
                <a:latin typeface="宋体" panose="02010600030101010101" pitchFamily="2" charset="-122"/>
                <a:ea typeface="宋体" panose="02010600030101010101" pitchFamily="2" charset="-122"/>
                <a:cs typeface="宋体" panose="02010600030101010101" pitchFamily="2" charset="-122"/>
              </a:rPr>
              <a:t>峭山</a:t>
            </a:r>
            <a:r>
              <a:rPr lang="zh-CN" altLang="en-US" sz="2800" smtClean="0">
                <a:latin typeface="宋体" panose="02010600030101010101" pitchFamily="2" charset="-122"/>
                <a:ea typeface="宋体" panose="02010600030101010101" pitchFamily="2" charset="-122"/>
                <a:cs typeface="宋体" panose="02010600030101010101" pitchFamily="2" charset="-122"/>
              </a:rPr>
              <a:t>坡，很</a:t>
            </a:r>
            <a:r>
              <a:rPr lang="zh-CN" altLang="en-US" sz="2800">
                <a:latin typeface="宋体" panose="02010600030101010101" pitchFamily="2" charset="-122"/>
                <a:ea typeface="宋体" panose="02010600030101010101" pitchFamily="2" charset="-122"/>
                <a:cs typeface="宋体" panose="02010600030101010101" pitchFamily="2" charset="-122"/>
              </a:rPr>
              <a:t>难发育深厚土</a:t>
            </a:r>
            <a:r>
              <a:rPr lang="zh-CN" altLang="en-US" sz="2800" smtClean="0">
                <a:latin typeface="宋体" panose="02010600030101010101" pitchFamily="2" charset="-122"/>
                <a:ea typeface="宋体" panose="02010600030101010101" pitchFamily="2" charset="-122"/>
                <a:cs typeface="宋体" panose="02010600030101010101" pitchFamily="2" charset="-122"/>
              </a:rPr>
              <a:t>壤；平</a:t>
            </a:r>
            <a:r>
              <a:rPr lang="zh-CN" altLang="en-US" sz="2800">
                <a:latin typeface="宋体" panose="02010600030101010101" pitchFamily="2" charset="-122"/>
                <a:ea typeface="宋体" panose="02010600030101010101" pitchFamily="2" charset="-122"/>
                <a:cs typeface="宋体" panose="02010600030101010101" pitchFamily="2" charset="-122"/>
              </a:rPr>
              <a:t>坦地</a:t>
            </a:r>
            <a:r>
              <a:rPr lang="zh-CN" altLang="en-US" sz="2800" smtClean="0">
                <a:latin typeface="宋体" panose="02010600030101010101" pitchFamily="2" charset="-122"/>
                <a:ea typeface="宋体" panose="02010600030101010101" pitchFamily="2" charset="-122"/>
                <a:cs typeface="宋体" panose="02010600030101010101" pitchFamily="2" charset="-122"/>
              </a:rPr>
              <a:t>区，发</a:t>
            </a:r>
            <a:r>
              <a:rPr lang="zh-CN" altLang="en-US" sz="2800">
                <a:latin typeface="宋体" panose="02010600030101010101" pitchFamily="2" charset="-122"/>
                <a:ea typeface="宋体" panose="02010600030101010101" pitchFamily="2" charset="-122"/>
                <a:cs typeface="宋体" panose="02010600030101010101" pitchFamily="2" charset="-122"/>
              </a:rPr>
              <a:t>育深厚土壤。</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）在</a:t>
            </a:r>
            <a:r>
              <a:rPr lang="zh-CN" altLang="en-US" sz="2800">
                <a:latin typeface="宋体" panose="02010600030101010101" pitchFamily="2" charset="-122"/>
                <a:ea typeface="宋体" panose="02010600030101010101" pitchFamily="2" charset="-122"/>
                <a:cs typeface="宋体" panose="02010600030101010101" pitchFamily="2" charset="-122"/>
              </a:rPr>
              <a:t>平坦的地</a:t>
            </a:r>
            <a:r>
              <a:rPr lang="zh-CN" altLang="en-US" sz="2800" smtClean="0">
                <a:latin typeface="宋体" panose="02010600030101010101" pitchFamily="2" charset="-122"/>
                <a:ea typeface="宋体" panose="02010600030101010101" pitchFamily="2" charset="-122"/>
                <a:cs typeface="宋体" panose="02010600030101010101" pitchFamily="2" charset="-122"/>
              </a:rPr>
              <a:t>方，地</a:t>
            </a:r>
            <a:r>
              <a:rPr lang="zh-CN" altLang="en-US" sz="2800">
                <a:latin typeface="宋体" panose="02010600030101010101" pitchFamily="2" charset="-122"/>
                <a:ea typeface="宋体" panose="02010600030101010101" pitchFamily="2" charset="-122"/>
                <a:cs typeface="宋体" panose="02010600030101010101" pitchFamily="2" charset="-122"/>
              </a:rPr>
              <a:t>表疏松物质的侵蚀速率较</a:t>
            </a:r>
            <a:r>
              <a:rPr lang="zh-CN" altLang="en-US" sz="2800" smtClean="0">
                <a:latin typeface="宋体" panose="02010600030101010101" pitchFamily="2" charset="-122"/>
                <a:ea typeface="宋体" panose="02010600030101010101" pitchFamily="2" charset="-122"/>
                <a:cs typeface="宋体" panose="02010600030101010101" pitchFamily="2" charset="-122"/>
              </a:rPr>
              <a:t>快，成</a:t>
            </a:r>
            <a:r>
              <a:rPr lang="zh-CN" altLang="en-US" sz="2800">
                <a:latin typeface="宋体" panose="02010600030101010101" pitchFamily="2" charset="-122"/>
                <a:ea typeface="宋体" panose="02010600030101010101" pitchFamily="2" charset="-122"/>
                <a:cs typeface="宋体" panose="02010600030101010101" pitchFamily="2" charset="-122"/>
              </a:rPr>
              <a:t>土母质容易发育成深厚土壤。</a:t>
            </a:r>
          </a:p>
          <a:p>
            <a:pPr indent="711200" algn="just" fontAlgn="auto">
              <a:lnSpc>
                <a:spcPct val="150000"/>
              </a:lnSpc>
              <a:extLst>
                <a:ext uri="{35155182-B16C-46BC-9424-99874614C6A1}">
                  <wpsdc:indentchars xmlns:wpsdc="http://www.wps.cn/officeDocument/2017/drawingmlCustomData" xmlns="" val="200" checksum="3773799597"/>
                </a:ext>
              </a:extLst>
            </a:pPr>
            <a:r>
              <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3.</a:t>
            </a: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时间对土壤的影响</a:t>
            </a:r>
          </a:p>
          <a:p>
            <a:pPr indent="711200" algn="just"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在适宜的气候条件</a:t>
            </a:r>
            <a:r>
              <a:rPr lang="zh-CN" altLang="en-US" sz="2800" smtClean="0">
                <a:latin typeface="宋体" panose="02010600030101010101" pitchFamily="2" charset="-122"/>
                <a:ea typeface="宋体" panose="02010600030101010101" pitchFamily="2" charset="-122"/>
                <a:cs typeface="宋体" panose="02010600030101010101" pitchFamily="2" charset="-122"/>
              </a:rPr>
              <a:t>下，发</a:t>
            </a:r>
            <a:r>
              <a:rPr lang="zh-CN" altLang="en-US" sz="2800">
                <a:latin typeface="宋体" panose="02010600030101010101" pitchFamily="2" charset="-122"/>
                <a:ea typeface="宋体" panose="02010600030101010101" pitchFamily="2" charset="-122"/>
                <a:cs typeface="宋体" panose="02010600030101010101" pitchFamily="2" charset="-122"/>
              </a:rPr>
              <a:t>育的时间越</a:t>
            </a:r>
            <a:r>
              <a:rPr lang="zh-CN" altLang="en-US" sz="2800" smtClean="0">
                <a:latin typeface="宋体" panose="02010600030101010101" pitchFamily="2" charset="-122"/>
                <a:ea typeface="宋体" panose="02010600030101010101" pitchFamily="2" charset="-122"/>
                <a:cs typeface="宋体" panose="02010600030101010101" pitchFamily="2" charset="-122"/>
              </a:rPr>
              <a:t>长，土</a:t>
            </a:r>
            <a:r>
              <a:rPr lang="zh-CN" altLang="en-US" sz="2800">
                <a:latin typeface="宋体" panose="02010600030101010101" pitchFamily="2" charset="-122"/>
                <a:ea typeface="宋体" panose="02010600030101010101" pitchFamily="2" charset="-122"/>
                <a:cs typeface="宋体" panose="02010600030101010101" pitchFamily="2" charset="-122"/>
              </a:rPr>
              <a:t>壤就越成熟。</a:t>
            </a:r>
          </a:p>
        </p:txBody>
      </p:sp>
    </p:spTree>
  </p:cSld>
  <p:clrMapOvr>
    <a:masterClrMapping/>
  </p:clrMapOvr>
  <p:transition spd="med">
    <p:pull/>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6" name="文本框 5"/>
          <p:cNvSpPr txBox="1"/>
          <p:nvPr/>
        </p:nvSpPr>
        <p:spPr>
          <a:xfrm>
            <a:off x="784860" y="752475"/>
            <a:ext cx="10586720" cy="547497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二、土壤剖面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土壤剖</a:t>
            </a:r>
            <a:r>
              <a:rPr lang="zh-CN" altLang="en-US" sz="2800" smtClean="0">
                <a:latin typeface="宋体" panose="02010600030101010101" pitchFamily="2" charset="-122"/>
                <a:ea typeface="宋体" panose="02010600030101010101" pitchFamily="2" charset="-122"/>
                <a:cs typeface="宋体" panose="02010600030101010101" pitchFamily="2" charset="-122"/>
              </a:rPr>
              <a:t>面：是</a:t>
            </a:r>
            <a:r>
              <a:rPr lang="zh-CN" altLang="en-US" sz="2800">
                <a:latin typeface="宋体" panose="02010600030101010101" pitchFamily="2" charset="-122"/>
                <a:ea typeface="宋体" panose="02010600030101010101" pitchFamily="2" charset="-122"/>
                <a:cs typeface="宋体" panose="02010600030101010101" pitchFamily="2" charset="-122"/>
              </a:rPr>
              <a:t>指从地面垂直向下的土壤纵断</a:t>
            </a:r>
            <a:r>
              <a:rPr lang="zh-CN" altLang="en-US" sz="2800" smtClean="0">
                <a:latin typeface="宋体" panose="02010600030101010101" pitchFamily="2" charset="-122"/>
                <a:ea typeface="宋体" panose="02010600030101010101" pitchFamily="2" charset="-122"/>
                <a:cs typeface="宋体" panose="02010600030101010101" pitchFamily="2" charset="-122"/>
              </a:rPr>
              <a:t>面，由</a:t>
            </a:r>
            <a:r>
              <a:rPr lang="zh-CN" altLang="en-US" sz="2800">
                <a:latin typeface="宋体" panose="02010600030101010101" pitchFamily="2" charset="-122"/>
                <a:ea typeface="宋体" panose="02010600030101010101" pitchFamily="2" charset="-122"/>
                <a:cs typeface="宋体" panose="02010600030101010101" pitchFamily="2" charset="-122"/>
              </a:rPr>
              <a:t>一些形态特征各异的、大致与地面平行展布的土层所构成。</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土层分</a:t>
            </a:r>
            <a:r>
              <a:rPr lang="zh-CN" altLang="en-US" sz="2800" smtClean="0">
                <a:latin typeface="宋体" panose="02010600030101010101" pitchFamily="2" charset="-122"/>
                <a:ea typeface="宋体" panose="02010600030101010101" pitchFamily="2" charset="-122"/>
                <a:cs typeface="宋体" panose="02010600030101010101" pitchFamily="2" charset="-122"/>
              </a:rPr>
              <a:t>类：有</a:t>
            </a:r>
            <a:r>
              <a:rPr lang="zh-CN" altLang="en-US" sz="2800">
                <a:latin typeface="宋体" panose="02010600030101010101" pitchFamily="2" charset="-122"/>
                <a:ea typeface="宋体" panose="02010600030101010101" pitchFamily="2" charset="-122"/>
                <a:cs typeface="宋体" panose="02010600030101010101" pitchFamily="2" charset="-122"/>
              </a:rPr>
              <a:t>机层、腐殖质层、淋溶层、淀积层、母质层和母岩层。</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）有</a:t>
            </a:r>
            <a:r>
              <a:rPr lang="zh-CN" altLang="en-US" sz="2800">
                <a:latin typeface="宋体" panose="02010600030101010101" pitchFamily="2" charset="-122"/>
                <a:ea typeface="宋体" panose="02010600030101010101" pitchFamily="2" charset="-122"/>
                <a:cs typeface="宋体" panose="02010600030101010101" pitchFamily="2" charset="-122"/>
              </a:rPr>
              <a:t>机</a:t>
            </a:r>
            <a:r>
              <a:rPr lang="zh-CN" altLang="en-US" sz="2800" smtClean="0">
                <a:latin typeface="宋体" panose="02010600030101010101" pitchFamily="2" charset="-122"/>
                <a:ea typeface="宋体" panose="02010600030101010101" pitchFamily="2" charset="-122"/>
                <a:cs typeface="宋体" panose="02010600030101010101" pitchFamily="2" charset="-122"/>
              </a:rPr>
              <a:t>层：有</a:t>
            </a:r>
            <a:r>
              <a:rPr lang="zh-CN" altLang="en-US" sz="2800">
                <a:latin typeface="宋体" panose="02010600030101010101" pitchFamily="2" charset="-122"/>
                <a:ea typeface="宋体" panose="02010600030101010101" pitchFamily="2" charset="-122"/>
                <a:cs typeface="宋体" panose="02010600030101010101" pitchFamily="2" charset="-122"/>
              </a:rPr>
              <a:t>机层一般出现在土壤表</a:t>
            </a:r>
            <a:r>
              <a:rPr lang="zh-CN" altLang="en-US" sz="2800" smtClean="0">
                <a:latin typeface="宋体" panose="02010600030101010101" pitchFamily="2" charset="-122"/>
                <a:ea typeface="宋体" panose="02010600030101010101" pitchFamily="2" charset="-122"/>
                <a:cs typeface="宋体" panose="02010600030101010101" pitchFamily="2" charset="-122"/>
              </a:rPr>
              <a:t>层，以</a:t>
            </a:r>
            <a:r>
              <a:rPr lang="zh-CN" altLang="en-US" sz="2800">
                <a:latin typeface="宋体" panose="02010600030101010101" pitchFamily="2" charset="-122"/>
                <a:ea typeface="宋体" panose="02010600030101010101" pitchFamily="2" charset="-122"/>
                <a:cs typeface="宋体" panose="02010600030101010101" pitchFamily="2" charset="-122"/>
              </a:rPr>
              <a:t>分解和半分解的有机质为主。主要组成为枯枝落叶层和部分分解的有机碎屑层。</a:t>
            </a:r>
          </a:p>
        </p:txBody>
      </p:sp>
    </p:spTree>
  </p:cSld>
  <p:clrMapOvr>
    <a:masterClrMapping/>
  </p:clrMapOvr>
  <p:transition spd="med">
    <p:pull/>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703580"/>
            <a:ext cx="10706100" cy="486410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）腐</a:t>
            </a:r>
            <a:r>
              <a:rPr lang="zh-CN" altLang="en-US" sz="2800">
                <a:latin typeface="宋体" panose="02010600030101010101" pitchFamily="2" charset="-122"/>
                <a:ea typeface="宋体" panose="02010600030101010101" pitchFamily="2" charset="-122"/>
                <a:cs typeface="宋体" panose="02010600030101010101" pitchFamily="2" charset="-122"/>
              </a:rPr>
              <a:t>殖质</a:t>
            </a:r>
            <a:r>
              <a:rPr lang="zh-CN" altLang="en-US" sz="2800" smtClean="0">
                <a:latin typeface="宋体" panose="02010600030101010101" pitchFamily="2" charset="-122"/>
                <a:ea typeface="宋体" panose="02010600030101010101" pitchFamily="2" charset="-122"/>
                <a:cs typeface="宋体" panose="02010600030101010101" pitchFamily="2" charset="-122"/>
              </a:rPr>
              <a:t>层：腐</a:t>
            </a:r>
            <a:r>
              <a:rPr lang="zh-CN" altLang="en-US" sz="2800">
                <a:latin typeface="宋体" panose="02010600030101010101" pitchFamily="2" charset="-122"/>
                <a:ea typeface="宋体" panose="02010600030101010101" pitchFamily="2" charset="-122"/>
                <a:cs typeface="宋体" panose="02010600030101010101" pitchFamily="2" charset="-122"/>
              </a:rPr>
              <a:t>殖质积</a:t>
            </a:r>
            <a:r>
              <a:rPr lang="zh-CN" altLang="en-US" sz="2800" smtClean="0">
                <a:latin typeface="宋体" panose="02010600030101010101" pitchFamily="2" charset="-122"/>
                <a:ea typeface="宋体" panose="02010600030101010101" pitchFamily="2" charset="-122"/>
                <a:cs typeface="宋体" panose="02010600030101010101" pitchFamily="2" charset="-122"/>
              </a:rPr>
              <a:t>累，颜</a:t>
            </a:r>
            <a:r>
              <a:rPr lang="zh-CN" altLang="en-US" sz="2800">
                <a:latin typeface="宋体" panose="02010600030101010101" pitchFamily="2" charset="-122"/>
                <a:ea typeface="宋体" panose="02010600030101010101" pitchFamily="2" charset="-122"/>
                <a:cs typeface="宋体" panose="02010600030101010101" pitchFamily="2" charset="-122"/>
              </a:rPr>
              <a:t>色较</a:t>
            </a:r>
            <a:r>
              <a:rPr lang="zh-CN" altLang="en-US" sz="2800" smtClean="0">
                <a:latin typeface="宋体" panose="02010600030101010101" pitchFamily="2" charset="-122"/>
                <a:ea typeface="宋体" panose="02010600030101010101" pitchFamily="2" charset="-122"/>
                <a:cs typeface="宋体" panose="02010600030101010101" pitchFamily="2" charset="-122"/>
              </a:rPr>
              <a:t>深，呈</a:t>
            </a:r>
            <a:r>
              <a:rPr lang="zh-CN" altLang="en-US" sz="2800">
                <a:latin typeface="宋体" panose="02010600030101010101" pitchFamily="2" charset="-122"/>
                <a:ea typeface="宋体" panose="02010600030101010101" pitchFamily="2" charset="-122"/>
                <a:cs typeface="宋体" panose="02010600030101010101" pitchFamily="2" charset="-122"/>
              </a:rPr>
              <a:t>灰黑色或黑色。</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3</a:t>
            </a:r>
            <a:r>
              <a:rPr lang="zh-CN" altLang="en-US" sz="2800" smtClean="0">
                <a:latin typeface="宋体" panose="02010600030101010101" pitchFamily="2" charset="-122"/>
                <a:ea typeface="宋体" panose="02010600030101010101" pitchFamily="2" charset="-122"/>
                <a:cs typeface="宋体" panose="02010600030101010101" pitchFamily="2" charset="-122"/>
              </a:rPr>
              <a:t>）淋</a:t>
            </a:r>
            <a:r>
              <a:rPr lang="zh-CN" altLang="en-US" sz="2800">
                <a:latin typeface="宋体" panose="02010600030101010101" pitchFamily="2" charset="-122"/>
                <a:ea typeface="宋体" panose="02010600030101010101" pitchFamily="2" charset="-122"/>
                <a:cs typeface="宋体" panose="02010600030101010101" pitchFamily="2" charset="-122"/>
              </a:rPr>
              <a:t>溶</a:t>
            </a:r>
            <a:r>
              <a:rPr lang="zh-CN" altLang="en-US" sz="2800" smtClean="0">
                <a:latin typeface="宋体" panose="02010600030101010101" pitchFamily="2" charset="-122"/>
                <a:ea typeface="宋体" panose="02010600030101010101" pitchFamily="2" charset="-122"/>
                <a:cs typeface="宋体" panose="02010600030101010101" pitchFamily="2" charset="-122"/>
              </a:rPr>
              <a:t>层：由</a:t>
            </a:r>
            <a:r>
              <a:rPr lang="zh-CN" altLang="en-US" sz="2800">
                <a:latin typeface="宋体" panose="02010600030101010101" pitchFamily="2" charset="-122"/>
                <a:ea typeface="宋体" panose="02010600030101010101" pitchFamily="2" charset="-122"/>
                <a:cs typeface="宋体" panose="02010600030101010101" pitchFamily="2" charset="-122"/>
              </a:rPr>
              <a:t>于溶解于水的矿物质随水的下渗向下运</a:t>
            </a:r>
            <a:r>
              <a:rPr lang="zh-CN" altLang="en-US" sz="2800" smtClean="0">
                <a:latin typeface="宋体" panose="02010600030101010101" pitchFamily="2" charset="-122"/>
                <a:ea typeface="宋体" panose="02010600030101010101" pitchFamily="2" charset="-122"/>
                <a:cs typeface="宋体" panose="02010600030101010101" pitchFamily="2" charset="-122"/>
              </a:rPr>
              <a:t>移，本</a:t>
            </a:r>
            <a:r>
              <a:rPr lang="zh-CN" altLang="en-US" sz="2800">
                <a:latin typeface="宋体" panose="02010600030101010101" pitchFamily="2" charset="-122"/>
                <a:ea typeface="宋体" panose="02010600030101010101" pitchFamily="2" charset="-122"/>
                <a:cs typeface="宋体" panose="02010600030101010101" pitchFamily="2" charset="-122"/>
              </a:rPr>
              <a:t>层矿物质淋</a:t>
            </a:r>
            <a:r>
              <a:rPr lang="zh-CN" altLang="en-US" sz="2800" smtClean="0">
                <a:latin typeface="宋体" panose="02010600030101010101" pitchFamily="2" charset="-122"/>
                <a:ea typeface="宋体" panose="02010600030101010101" pitchFamily="2" charset="-122"/>
                <a:cs typeface="宋体" panose="02010600030101010101" pitchFamily="2" charset="-122"/>
              </a:rPr>
              <a:t>失，颜</a:t>
            </a:r>
            <a:r>
              <a:rPr lang="zh-CN" altLang="en-US" sz="2800">
                <a:latin typeface="宋体" panose="02010600030101010101" pitchFamily="2" charset="-122"/>
                <a:ea typeface="宋体" panose="02010600030101010101" pitchFamily="2" charset="-122"/>
                <a:cs typeface="宋体" panose="02010600030101010101" pitchFamily="2" charset="-122"/>
              </a:rPr>
              <a:t>色较浅。</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4</a:t>
            </a:r>
            <a:r>
              <a:rPr lang="zh-CN" altLang="en-US" sz="2800" smtClean="0">
                <a:latin typeface="宋体" panose="02010600030101010101" pitchFamily="2" charset="-122"/>
                <a:ea typeface="宋体" panose="02010600030101010101" pitchFamily="2" charset="-122"/>
                <a:cs typeface="宋体" panose="02010600030101010101" pitchFamily="2" charset="-122"/>
              </a:rPr>
              <a:t>）淀</a:t>
            </a:r>
            <a:r>
              <a:rPr lang="zh-CN" altLang="en-US" sz="2800">
                <a:latin typeface="宋体" panose="02010600030101010101" pitchFamily="2" charset="-122"/>
                <a:ea typeface="宋体" panose="02010600030101010101" pitchFamily="2" charset="-122"/>
                <a:cs typeface="宋体" panose="02010600030101010101" pitchFamily="2" charset="-122"/>
              </a:rPr>
              <a:t>积</a:t>
            </a:r>
            <a:r>
              <a:rPr lang="zh-CN" altLang="en-US" sz="2800" smtClean="0">
                <a:latin typeface="宋体" panose="02010600030101010101" pitchFamily="2" charset="-122"/>
                <a:ea typeface="宋体" panose="02010600030101010101" pitchFamily="2" charset="-122"/>
                <a:cs typeface="宋体" panose="02010600030101010101" pitchFamily="2" charset="-122"/>
              </a:rPr>
              <a:t>层：上</a:t>
            </a:r>
            <a:r>
              <a:rPr lang="zh-CN" altLang="en-US" sz="2800">
                <a:latin typeface="宋体" panose="02010600030101010101" pitchFamily="2" charset="-122"/>
                <a:ea typeface="宋体" panose="02010600030101010101" pitchFamily="2" charset="-122"/>
                <a:cs typeface="宋体" panose="02010600030101010101" pitchFamily="2" charset="-122"/>
              </a:rPr>
              <a:t>层土壤淋失的物质在此沉淀、积</a:t>
            </a:r>
            <a:r>
              <a:rPr lang="zh-CN" altLang="en-US" sz="2800" smtClean="0">
                <a:latin typeface="宋体" panose="02010600030101010101" pitchFamily="2" charset="-122"/>
                <a:ea typeface="宋体" panose="02010600030101010101" pitchFamily="2" charset="-122"/>
                <a:cs typeface="宋体" panose="02010600030101010101" pitchFamily="2" charset="-122"/>
              </a:rPr>
              <a:t>累，质</a:t>
            </a:r>
            <a:r>
              <a:rPr lang="zh-CN" altLang="en-US" sz="2800">
                <a:latin typeface="宋体" panose="02010600030101010101" pitchFamily="2" charset="-122"/>
                <a:ea typeface="宋体" panose="02010600030101010101" pitchFamily="2" charset="-122"/>
                <a:cs typeface="宋体" panose="02010600030101010101" pitchFamily="2" charset="-122"/>
              </a:rPr>
              <a:t>地黏重、紧实、呈棕色或红棕色。</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5</a:t>
            </a:r>
            <a:r>
              <a:rPr lang="zh-CN" altLang="en-US" sz="2800" smtClean="0">
                <a:latin typeface="宋体" panose="02010600030101010101" pitchFamily="2" charset="-122"/>
                <a:ea typeface="宋体" panose="02010600030101010101" pitchFamily="2" charset="-122"/>
                <a:cs typeface="宋体" panose="02010600030101010101" pitchFamily="2" charset="-122"/>
              </a:rPr>
              <a:t>）母</a:t>
            </a:r>
            <a:r>
              <a:rPr lang="zh-CN" altLang="en-US" sz="2800">
                <a:latin typeface="宋体" panose="02010600030101010101" pitchFamily="2" charset="-122"/>
                <a:ea typeface="宋体" panose="02010600030101010101" pitchFamily="2" charset="-122"/>
                <a:cs typeface="宋体" panose="02010600030101010101" pitchFamily="2" charset="-122"/>
              </a:rPr>
              <a:t>质</a:t>
            </a:r>
            <a:r>
              <a:rPr lang="zh-CN" altLang="en-US" sz="2800" smtClean="0">
                <a:latin typeface="宋体" panose="02010600030101010101" pitchFamily="2" charset="-122"/>
                <a:ea typeface="宋体" panose="02010600030101010101" pitchFamily="2" charset="-122"/>
                <a:cs typeface="宋体" panose="02010600030101010101" pitchFamily="2" charset="-122"/>
              </a:rPr>
              <a:t>层：疏</a:t>
            </a:r>
            <a:r>
              <a:rPr lang="zh-CN" altLang="en-US" sz="2800">
                <a:latin typeface="宋体" panose="02010600030101010101" pitchFamily="2" charset="-122"/>
                <a:ea typeface="宋体" panose="02010600030101010101" pitchFamily="2" charset="-122"/>
                <a:cs typeface="宋体" panose="02010600030101010101" pitchFamily="2" charset="-122"/>
              </a:rPr>
              <a:t>松的风化碎屑物质。</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6</a:t>
            </a:r>
            <a:r>
              <a:rPr lang="zh-CN" altLang="en-US" sz="2800" smtClean="0">
                <a:latin typeface="宋体" panose="02010600030101010101" pitchFamily="2" charset="-122"/>
                <a:ea typeface="宋体" panose="02010600030101010101" pitchFamily="2" charset="-122"/>
                <a:cs typeface="宋体" panose="02010600030101010101" pitchFamily="2" charset="-122"/>
              </a:rPr>
              <a:t>）母</a:t>
            </a:r>
            <a:r>
              <a:rPr lang="zh-CN" altLang="en-US" sz="2800">
                <a:latin typeface="宋体" panose="02010600030101010101" pitchFamily="2" charset="-122"/>
                <a:ea typeface="宋体" panose="02010600030101010101" pitchFamily="2" charset="-122"/>
                <a:cs typeface="宋体" panose="02010600030101010101" pitchFamily="2" charset="-122"/>
              </a:rPr>
              <a:t>岩</a:t>
            </a:r>
            <a:r>
              <a:rPr lang="zh-CN" altLang="en-US" sz="2800" smtClean="0">
                <a:latin typeface="宋体" panose="02010600030101010101" pitchFamily="2" charset="-122"/>
                <a:ea typeface="宋体" panose="02010600030101010101" pitchFamily="2" charset="-122"/>
                <a:cs typeface="宋体" panose="02010600030101010101" pitchFamily="2" charset="-122"/>
              </a:rPr>
              <a:t>层：坚</a:t>
            </a:r>
            <a:r>
              <a:rPr lang="zh-CN" altLang="en-US" sz="2800">
                <a:latin typeface="宋体" panose="02010600030101010101" pitchFamily="2" charset="-122"/>
                <a:ea typeface="宋体" panose="02010600030101010101" pitchFamily="2" charset="-122"/>
                <a:cs typeface="宋体" panose="02010600030101010101" pitchFamily="2" charset="-122"/>
              </a:rPr>
              <a:t>硬的岩石。</a:t>
            </a:r>
          </a:p>
        </p:txBody>
      </p:sp>
    </p:spTree>
  </p:cSld>
  <p:clrMapOvr>
    <a:masterClrMapping/>
  </p:clrMapOvr>
  <p:transition spd="med">
    <p:pull/>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3" name="文本框 2"/>
          <p:cNvSpPr txBox="1"/>
          <p:nvPr/>
        </p:nvSpPr>
        <p:spPr>
          <a:xfrm>
            <a:off x="785495" y="561340"/>
            <a:ext cx="10553065" cy="569341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森林土壤的特</a:t>
            </a:r>
            <a:r>
              <a:rPr lang="zh-CN" altLang="en-US" sz="2800" smtClean="0">
                <a:latin typeface="宋体" panose="02010600030101010101" pitchFamily="2" charset="-122"/>
                <a:ea typeface="宋体" panose="02010600030101010101" pitchFamily="2" charset="-122"/>
                <a:cs typeface="宋体" panose="02010600030101010101" pitchFamily="2" charset="-122"/>
              </a:rPr>
              <a:t>征：</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森林土</a:t>
            </a:r>
            <a:r>
              <a:rPr lang="zh-CN" altLang="en-US" sz="2800" smtClean="0">
                <a:latin typeface="宋体" panose="02010600030101010101" pitchFamily="2" charset="-122"/>
                <a:ea typeface="宋体" panose="02010600030101010101" pitchFamily="2" charset="-122"/>
                <a:cs typeface="宋体" panose="02010600030101010101" pitchFamily="2" charset="-122"/>
              </a:rPr>
              <a:t>壤：森</a:t>
            </a:r>
            <a:r>
              <a:rPr lang="zh-CN" altLang="en-US" sz="2800">
                <a:latin typeface="宋体" panose="02010600030101010101" pitchFamily="2" charset="-122"/>
                <a:ea typeface="宋体" panose="02010600030101010101" pitchFamily="2" charset="-122"/>
                <a:cs typeface="宋体" panose="02010600030101010101" pitchFamily="2" charset="-122"/>
              </a:rPr>
              <a:t>林植被下发育的土壤。</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a:latin typeface="宋体" panose="02010600030101010101" pitchFamily="2" charset="-122"/>
                <a:ea typeface="宋体" panose="02010600030101010101" pitchFamily="2" charset="-122"/>
                <a:cs typeface="宋体" panose="02010600030101010101" pitchFamily="2" charset="-122"/>
              </a:rPr>
              <a:t>森林土壤的分</a:t>
            </a:r>
            <a:r>
              <a:rPr lang="zh-CN" altLang="en-US" sz="2800" smtClean="0">
                <a:latin typeface="宋体" panose="02010600030101010101" pitchFamily="2" charset="-122"/>
                <a:ea typeface="宋体" panose="02010600030101010101" pitchFamily="2" charset="-122"/>
                <a:cs typeface="宋体" panose="02010600030101010101" pitchFamily="2" charset="-122"/>
              </a:rPr>
              <a:t>布：一</a:t>
            </a:r>
            <a:r>
              <a:rPr lang="zh-CN" altLang="en-US" sz="2800">
                <a:latin typeface="宋体" panose="02010600030101010101" pitchFamily="2" charset="-122"/>
                <a:ea typeface="宋体" panose="02010600030101010101" pitchFamily="2" charset="-122"/>
                <a:cs typeface="宋体" panose="02010600030101010101" pitchFamily="2" charset="-122"/>
              </a:rPr>
              <a:t>般分布于森林和半湿润地</a:t>
            </a:r>
            <a:r>
              <a:rPr lang="zh-CN" altLang="en-US" sz="2800" smtClean="0">
                <a:latin typeface="宋体" panose="02010600030101010101" pitchFamily="2" charset="-122"/>
                <a:ea typeface="宋体" panose="02010600030101010101" pitchFamily="2" charset="-122"/>
                <a:cs typeface="宋体" panose="02010600030101010101" pitchFamily="2" charset="-122"/>
              </a:rPr>
              <a:t>区，从</a:t>
            </a:r>
            <a:r>
              <a:rPr lang="zh-CN" altLang="en-US" sz="2800">
                <a:latin typeface="宋体" panose="02010600030101010101" pitchFamily="2" charset="-122"/>
                <a:ea typeface="宋体" panose="02010600030101010101" pitchFamily="2" charset="-122"/>
                <a:cs typeface="宋体" panose="02010600030101010101" pitchFamily="2" charset="-122"/>
              </a:rPr>
              <a:t>亚寒带到热带均有广泛分布。</a:t>
            </a:r>
          </a:p>
          <a:p>
            <a:pPr indent="711200"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草原土</a:t>
            </a:r>
            <a:r>
              <a:rPr lang="zh-CN" altLang="en-US" sz="2800" smtClean="0">
                <a:latin typeface="宋体" panose="02010600030101010101" pitchFamily="2" charset="-122"/>
                <a:ea typeface="宋体" panose="02010600030101010101" pitchFamily="2" charset="-122"/>
                <a:cs typeface="宋体" panose="02010600030101010101" pitchFamily="2" charset="-122"/>
              </a:rPr>
              <a:t>壤：</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1</a:t>
            </a:r>
            <a:r>
              <a:rPr lang="zh-CN" altLang="en-US" sz="2800" smtClean="0">
                <a:latin typeface="宋体" panose="02010600030101010101" pitchFamily="2" charset="-122"/>
                <a:ea typeface="宋体" panose="02010600030101010101" pitchFamily="2" charset="-122"/>
                <a:cs typeface="宋体" panose="02010600030101010101" pitchFamily="2" charset="-122"/>
              </a:rPr>
              <a:t>）草</a:t>
            </a:r>
            <a:r>
              <a:rPr lang="zh-CN" altLang="en-US" sz="2800">
                <a:latin typeface="宋体" panose="02010600030101010101" pitchFamily="2" charset="-122"/>
                <a:ea typeface="宋体" panose="02010600030101010101" pitchFamily="2" charset="-122"/>
                <a:cs typeface="宋体" panose="02010600030101010101" pitchFamily="2" charset="-122"/>
              </a:rPr>
              <a:t>原土</a:t>
            </a:r>
            <a:r>
              <a:rPr lang="zh-CN" altLang="en-US" sz="2800" smtClean="0">
                <a:latin typeface="宋体" panose="02010600030101010101" pitchFamily="2" charset="-122"/>
                <a:ea typeface="宋体" panose="02010600030101010101" pitchFamily="2" charset="-122"/>
                <a:cs typeface="宋体" panose="02010600030101010101" pitchFamily="2" charset="-122"/>
              </a:rPr>
              <a:t>壤：草</a:t>
            </a:r>
            <a:r>
              <a:rPr lang="zh-CN" altLang="en-US" sz="2800">
                <a:latin typeface="宋体" panose="02010600030101010101" pitchFamily="2" charset="-122"/>
                <a:ea typeface="宋体" panose="02010600030101010101" pitchFamily="2" charset="-122"/>
                <a:cs typeface="宋体" panose="02010600030101010101" pitchFamily="2" charset="-122"/>
              </a:rPr>
              <a:t>原植被下发育的土壤。</a:t>
            </a: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smtClean="0">
                <a:latin typeface="宋体" panose="02010600030101010101" pitchFamily="2" charset="-122"/>
                <a:ea typeface="宋体" panose="02010600030101010101" pitchFamily="2" charset="-122"/>
                <a:cs typeface="宋体" panose="02010600030101010101" pitchFamily="2" charset="-122"/>
              </a:rPr>
              <a:t>（</a:t>
            </a:r>
            <a:r>
              <a:rPr lang="en-US" altLang="zh-CN" sz="2800" smtClean="0">
                <a:latin typeface="宋体" panose="02010600030101010101" pitchFamily="2" charset="-122"/>
                <a:ea typeface="宋体" panose="02010600030101010101" pitchFamily="2" charset="-122"/>
                <a:cs typeface="宋体" panose="02010600030101010101" pitchFamily="2" charset="-122"/>
              </a:rPr>
              <a:t>2</a:t>
            </a:r>
            <a:r>
              <a:rPr lang="zh-CN" altLang="en-US" sz="2800" smtClean="0">
                <a:latin typeface="宋体" panose="02010600030101010101" pitchFamily="2" charset="-122"/>
                <a:ea typeface="宋体" panose="02010600030101010101" pitchFamily="2" charset="-122"/>
                <a:cs typeface="宋体" panose="02010600030101010101" pitchFamily="2" charset="-122"/>
              </a:rPr>
              <a:t>）草</a:t>
            </a:r>
            <a:r>
              <a:rPr lang="zh-CN" altLang="en-US" sz="2800">
                <a:latin typeface="宋体" panose="02010600030101010101" pitchFamily="2" charset="-122"/>
                <a:ea typeface="宋体" panose="02010600030101010101" pitchFamily="2" charset="-122"/>
                <a:cs typeface="宋体" panose="02010600030101010101" pitchFamily="2" charset="-122"/>
              </a:rPr>
              <a:t>原土壤的分</a:t>
            </a:r>
            <a:r>
              <a:rPr lang="zh-CN" altLang="en-US" sz="2800" smtClean="0">
                <a:latin typeface="宋体" panose="02010600030101010101" pitchFamily="2" charset="-122"/>
                <a:ea typeface="宋体" panose="02010600030101010101" pitchFamily="2" charset="-122"/>
                <a:cs typeface="宋体" panose="02010600030101010101" pitchFamily="2" charset="-122"/>
              </a:rPr>
              <a:t>布：主</a:t>
            </a:r>
            <a:r>
              <a:rPr lang="zh-CN" altLang="en-US" sz="2800">
                <a:latin typeface="宋体" panose="02010600030101010101" pitchFamily="2" charset="-122"/>
                <a:ea typeface="宋体" panose="02010600030101010101" pitchFamily="2" charset="-122"/>
                <a:cs typeface="宋体" panose="02010600030101010101" pitchFamily="2" charset="-122"/>
              </a:rPr>
              <a:t>要分布在温带和热带的大陆内</a:t>
            </a:r>
            <a:r>
              <a:rPr lang="zh-CN" altLang="en-US" sz="2800" smtClean="0">
                <a:latin typeface="宋体" panose="02010600030101010101" pitchFamily="2" charset="-122"/>
                <a:ea typeface="宋体" panose="02010600030101010101" pitchFamily="2" charset="-122"/>
                <a:cs typeface="宋体" panose="02010600030101010101" pitchFamily="2" charset="-122"/>
              </a:rPr>
              <a:t>部，我</a:t>
            </a:r>
            <a:r>
              <a:rPr lang="zh-CN" altLang="en-US" sz="2800">
                <a:latin typeface="宋体" panose="02010600030101010101" pitchFamily="2" charset="-122"/>
                <a:ea typeface="宋体" panose="02010600030101010101" pitchFamily="2" charset="-122"/>
                <a:cs typeface="宋体" panose="02010600030101010101" pitchFamily="2" charset="-122"/>
              </a:rPr>
              <a:t>国的草原土壤主要分布在小兴安岭和长白以西、长城以北、贺兰山以东的广大地区。</a:t>
            </a:r>
          </a:p>
          <a:p>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7" name="文本框 6"/>
          <p:cNvSpPr txBox="1"/>
          <p:nvPr/>
        </p:nvSpPr>
        <p:spPr>
          <a:xfrm>
            <a:off x="784860" y="452120"/>
            <a:ext cx="10597515" cy="6163310"/>
          </a:xfrm>
          <a:prstGeom prst="rect">
            <a:avLst/>
          </a:prstGeom>
          <a:noFill/>
        </p:spPr>
        <p:txBody>
          <a:bodyPr wrap="square" rtlCol="0">
            <a:noAutofit/>
          </a:bodyPr>
          <a:lstStyle/>
          <a:p>
            <a:pPr indent="0" algn="ctr" fontAlgn="auto">
              <a:lnSpc>
                <a:spcPct val="150000"/>
              </a:lnSpc>
            </a:pPr>
            <a:r>
              <a:rPr lang="zh-CN" altLang="en-US" sz="36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六、自</a:t>
            </a:r>
            <a:r>
              <a:rPr lang="en-US" altLang="zh-CN" sz="36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6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然</a:t>
            </a:r>
            <a:r>
              <a:rPr lang="en-US" altLang="zh-CN" sz="36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6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灾</a:t>
            </a:r>
            <a:r>
              <a:rPr lang="en-US" altLang="zh-CN" sz="36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6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害</a:t>
            </a:r>
            <a:endParaRPr lang="en-US" altLang="zh-CN" sz="36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0" algn="ctr" fontAlgn="auto">
              <a:lnSpc>
                <a:spcPct val="150000"/>
              </a:lnSpc>
            </a:pP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第一</a:t>
            </a:r>
            <a:r>
              <a:rPr lang="zh-CN" altLang="en-US"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节</a:t>
            </a:r>
            <a:r>
              <a:rPr lang="en-US" altLang="zh-CN"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气</a:t>
            </a:r>
            <a:r>
              <a:rPr lang="en-US" altLang="zh-CN" sz="3200" b="1" smtClean="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象</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灾</a:t>
            </a:r>
            <a:r>
              <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 </a:t>
            </a:r>
            <a:r>
              <a:rPr lang="zh-CN" altLang="en-US"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害</a:t>
            </a:r>
            <a:endParaRPr lang="en-US" altLang="zh-CN" sz="32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【知识梳理】</a:t>
            </a:r>
            <a:endParaRPr lang="en-US" altLang="zh-CN"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一、洪涝灾害</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概</a:t>
            </a:r>
            <a:r>
              <a:rPr lang="zh-CN" altLang="en-US" sz="2400" smtClean="0">
                <a:latin typeface="宋体" panose="02010600030101010101" pitchFamily="2" charset="-122"/>
                <a:ea typeface="宋体" panose="02010600030101010101" pitchFamily="2" charset="-122"/>
                <a:cs typeface="宋体" panose="02010600030101010101" pitchFamily="2" charset="-122"/>
              </a:rPr>
              <a:t>念：连</a:t>
            </a:r>
            <a:r>
              <a:rPr lang="zh-CN" altLang="en-US" sz="2400">
                <a:latin typeface="宋体" panose="02010600030101010101" pitchFamily="2" charset="-122"/>
                <a:ea typeface="宋体" panose="02010600030101010101" pitchFamily="2" charset="-122"/>
                <a:cs typeface="宋体" panose="02010600030101010101" pitchFamily="2" charset="-122"/>
              </a:rPr>
              <a:t>续性的降水或短时强降水导致江河洪水泛</a:t>
            </a:r>
            <a:r>
              <a:rPr lang="zh-CN" altLang="en-US" sz="2400" smtClean="0">
                <a:latin typeface="宋体" panose="02010600030101010101" pitchFamily="2" charset="-122"/>
                <a:ea typeface="宋体" panose="02010600030101010101" pitchFamily="2" charset="-122"/>
                <a:cs typeface="宋体" panose="02010600030101010101" pitchFamily="2" charset="-122"/>
              </a:rPr>
              <a:t>滥，或</a:t>
            </a:r>
            <a:r>
              <a:rPr lang="zh-CN" altLang="en-US" sz="2400">
                <a:latin typeface="宋体" panose="02010600030101010101" pitchFamily="2" charset="-122"/>
                <a:ea typeface="宋体" panose="02010600030101010101" pitchFamily="2" charset="-122"/>
                <a:cs typeface="宋体" panose="02010600030101010101" pitchFamily="2" charset="-122"/>
              </a:rPr>
              <a:t>积水淹没低洼土</a:t>
            </a:r>
            <a:r>
              <a:rPr lang="zh-CN" altLang="en-US" sz="2400" smtClean="0">
                <a:latin typeface="宋体" panose="02010600030101010101" pitchFamily="2" charset="-122"/>
                <a:ea typeface="宋体" panose="02010600030101010101" pitchFamily="2" charset="-122"/>
                <a:cs typeface="宋体" panose="02010600030101010101" pitchFamily="2" charset="-122"/>
              </a:rPr>
              <a:t>地，造</a:t>
            </a:r>
            <a:r>
              <a:rPr lang="zh-CN" altLang="en-US" sz="2400">
                <a:latin typeface="宋体" panose="02010600030101010101" pitchFamily="2" charset="-122"/>
                <a:ea typeface="宋体" panose="02010600030101010101" pitchFamily="2" charset="-122"/>
                <a:cs typeface="宋体" panose="02010600030101010101" pitchFamily="2" charset="-122"/>
              </a:rPr>
              <a:t>成财产损失和人员伤亡的一种灾害。</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分</a:t>
            </a:r>
            <a:r>
              <a:rPr lang="zh-CN" altLang="en-US" sz="2400" smtClean="0">
                <a:latin typeface="宋体" panose="02010600030101010101" pitchFamily="2" charset="-122"/>
                <a:ea typeface="宋体" panose="02010600030101010101" pitchFamily="2" charset="-122"/>
                <a:cs typeface="宋体" panose="02010600030101010101" pitchFamily="2" charset="-122"/>
              </a:rPr>
              <a:t>布：主</a:t>
            </a:r>
            <a:r>
              <a:rPr lang="zh-CN" altLang="en-US" sz="2400">
                <a:latin typeface="宋体" panose="02010600030101010101" pitchFamily="2" charset="-122"/>
                <a:ea typeface="宋体" panose="02010600030101010101" pitchFamily="2" charset="-122"/>
                <a:cs typeface="宋体" panose="02010600030101010101" pitchFamily="2" charset="-122"/>
              </a:rPr>
              <a:t>要受气候因素和地形因素的影响。</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609600" algn="just"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1</a:t>
            </a:r>
            <a:r>
              <a:rPr lang="zh-CN" altLang="en-US" sz="2400" smtClean="0">
                <a:latin typeface="宋体" panose="02010600030101010101" pitchFamily="2" charset="-122"/>
                <a:ea typeface="宋体" panose="02010600030101010101" pitchFamily="2" charset="-122"/>
                <a:cs typeface="宋体" panose="02010600030101010101" pitchFamily="2" charset="-122"/>
              </a:rPr>
              <a:t>）气候：主</a:t>
            </a:r>
            <a:r>
              <a:rPr lang="zh-CN" altLang="en-US" sz="2400">
                <a:latin typeface="宋体" panose="02010600030101010101" pitchFamily="2" charset="-122"/>
                <a:ea typeface="宋体" panose="02010600030101010101" pitchFamily="2" charset="-122"/>
                <a:cs typeface="宋体" panose="02010600030101010101" pitchFamily="2" charset="-122"/>
              </a:rPr>
              <a:t>要分布于亚热带季风区、亚热带湿润气候区、温带季风气候区、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温带海洋性气候区。</a:t>
            </a:r>
          </a:p>
          <a:p>
            <a:pPr indent="609600"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2</a:t>
            </a:r>
            <a:r>
              <a:rPr lang="zh-CN" altLang="en-US" sz="2400" smtClean="0">
                <a:latin typeface="宋体" panose="02010600030101010101" pitchFamily="2" charset="-122"/>
                <a:ea typeface="宋体" panose="02010600030101010101" pitchFamily="2" charset="-122"/>
                <a:cs typeface="宋体" panose="02010600030101010101" pitchFamily="2" charset="-122"/>
              </a:rPr>
              <a:t>）地形：沿</a:t>
            </a:r>
            <a:r>
              <a:rPr lang="zh-CN" altLang="en-US" sz="2400">
                <a:latin typeface="宋体" panose="02010600030101010101" pitchFamily="2" charset="-122"/>
                <a:ea typeface="宋体" panose="02010600030101010101" pitchFamily="2" charset="-122"/>
                <a:cs typeface="宋体" panose="02010600030101010101" pitchFamily="2" charset="-122"/>
              </a:rPr>
              <a:t>河、沿海地势低洼地区。</a:t>
            </a:r>
          </a:p>
        </p:txBody>
      </p:sp>
    </p:spTree>
  </p:cSld>
  <p:clrMapOvr>
    <a:masterClrMapping/>
  </p:clrMapOvr>
  <p:transition spd="med">
    <p:pull/>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2" name="文本框 1"/>
          <p:cNvSpPr txBox="1"/>
          <p:nvPr/>
        </p:nvSpPr>
        <p:spPr>
          <a:xfrm>
            <a:off x="784860" y="676275"/>
            <a:ext cx="10751185" cy="5727065"/>
          </a:xfrm>
          <a:prstGeom prst="rect">
            <a:avLst/>
          </a:prstGeom>
          <a:noFill/>
        </p:spPr>
        <p:txBody>
          <a:bodyPr wrap="square" rtlCol="0">
            <a:noAutofit/>
          </a:bodyPr>
          <a:lstStyle/>
          <a:p>
            <a:pPr indent="711200" algn="just" fontAlgn="auto">
              <a:lnSpc>
                <a:spcPct val="150000"/>
              </a:lnSpc>
              <a:extLst>
                <a:ext uri="{35155182-B16C-46BC-9424-99874614C6A1}">
                  <wpsdc:indentchars xmlns:wpsdc="http://www.wps.cn/officeDocument/2017/drawingmlCustomData" xmlns="" val="200" checksum="3773799597"/>
                </a:ext>
              </a:extLst>
            </a:pP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危害</a:t>
            </a:r>
          </a:p>
          <a:p>
            <a:pPr indent="609600" algn="just"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1</a:t>
            </a:r>
            <a:r>
              <a:rPr lang="zh-CN" altLang="en-US" sz="2400" smtClean="0">
                <a:latin typeface="宋体" panose="02010600030101010101" pitchFamily="2" charset="-122"/>
                <a:ea typeface="宋体" panose="02010600030101010101" pitchFamily="2" charset="-122"/>
                <a:cs typeface="宋体" panose="02010600030101010101" pitchFamily="2" charset="-122"/>
              </a:rPr>
              <a:t>）洪</a:t>
            </a:r>
            <a:r>
              <a:rPr lang="zh-CN" altLang="en-US" sz="2400">
                <a:latin typeface="宋体" panose="02010600030101010101" pitchFamily="2" charset="-122"/>
                <a:ea typeface="宋体" panose="02010600030101010101" pitchFamily="2" charset="-122"/>
                <a:cs typeface="宋体" panose="02010600030101010101" pitchFamily="2" charset="-122"/>
              </a:rPr>
              <a:t>水常常淹没农田、聚落</a:t>
            </a:r>
            <a:r>
              <a:rPr lang="zh-CN" altLang="en-US" sz="2400" smtClean="0">
                <a:latin typeface="宋体" panose="02010600030101010101" pitchFamily="2" charset="-122"/>
                <a:ea typeface="宋体" panose="02010600030101010101" pitchFamily="2" charset="-122"/>
                <a:cs typeface="宋体" panose="02010600030101010101" pitchFamily="2" charset="-122"/>
              </a:rPr>
              <a:t>等，破</a:t>
            </a:r>
            <a:r>
              <a:rPr lang="zh-CN" altLang="en-US" sz="2400">
                <a:latin typeface="宋体" panose="02010600030101010101" pitchFamily="2" charset="-122"/>
                <a:ea typeface="宋体" panose="02010600030101010101" pitchFamily="2" charset="-122"/>
                <a:cs typeface="宋体" panose="02010600030101010101" pitchFamily="2" charset="-122"/>
              </a:rPr>
              <a:t>坏交通、通信、水利等基础设</a:t>
            </a:r>
            <a:r>
              <a:rPr lang="zh-CN" altLang="en-US" sz="2400" smtClean="0">
                <a:latin typeface="宋体" panose="02010600030101010101" pitchFamily="2" charset="-122"/>
                <a:ea typeface="宋体" panose="02010600030101010101" pitchFamily="2" charset="-122"/>
                <a:cs typeface="宋体" panose="02010600030101010101" pitchFamily="2" charset="-122"/>
              </a:rPr>
              <a:t>施，造</a:t>
            </a:r>
            <a:r>
              <a:rPr lang="zh-CN" altLang="en-US" sz="2400">
                <a:latin typeface="宋体" panose="02010600030101010101" pitchFamily="2" charset="-122"/>
                <a:ea typeface="宋体" panose="02010600030101010101" pitchFamily="2" charset="-122"/>
                <a:cs typeface="宋体" panose="02010600030101010101" pitchFamily="2" charset="-122"/>
              </a:rPr>
              <a:t>成人员伤亡、农作物减产、交通受阻、人畜饮用水困难等。</a:t>
            </a:r>
          </a:p>
          <a:p>
            <a:pPr indent="609600" algn="just"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2</a:t>
            </a:r>
            <a:r>
              <a:rPr lang="zh-CN" altLang="en-US" sz="2400" smtClean="0">
                <a:latin typeface="宋体" panose="02010600030101010101" pitchFamily="2" charset="-122"/>
                <a:ea typeface="宋体" panose="02010600030101010101" pitchFamily="2" charset="-122"/>
                <a:cs typeface="宋体" panose="02010600030101010101" pitchFamily="2" charset="-122"/>
              </a:rPr>
              <a:t>）洪</a:t>
            </a:r>
            <a:r>
              <a:rPr lang="zh-CN" altLang="en-US" sz="2400">
                <a:latin typeface="宋体" panose="02010600030101010101" pitchFamily="2" charset="-122"/>
                <a:ea typeface="宋体" panose="02010600030101010101" pitchFamily="2" charset="-122"/>
                <a:cs typeface="宋体" panose="02010600030101010101" pitchFamily="2" charset="-122"/>
              </a:rPr>
              <a:t>涝还会引发河流泥沙淤塞、水土流失等生态问</a:t>
            </a:r>
            <a:r>
              <a:rPr lang="zh-CN" altLang="en-US" sz="2400" smtClean="0">
                <a:latin typeface="宋体" panose="02010600030101010101" pitchFamily="2" charset="-122"/>
                <a:ea typeface="宋体" panose="02010600030101010101" pitchFamily="2" charset="-122"/>
                <a:cs typeface="宋体" panose="02010600030101010101" pitchFamily="2" charset="-122"/>
              </a:rPr>
              <a:t>题，破</a:t>
            </a:r>
            <a:r>
              <a:rPr lang="zh-CN" altLang="en-US" sz="2400">
                <a:latin typeface="宋体" panose="02010600030101010101" pitchFamily="2" charset="-122"/>
                <a:ea typeface="宋体" panose="02010600030101010101" pitchFamily="2" charset="-122"/>
                <a:cs typeface="宋体" panose="02010600030101010101" pitchFamily="2" charset="-122"/>
              </a:rPr>
              <a:t>坏人类生存环</a:t>
            </a:r>
            <a:r>
              <a:rPr lang="zh-CN" altLang="en-US" sz="2400" smtClean="0">
                <a:latin typeface="宋体" panose="02010600030101010101" pitchFamily="2" charset="-122"/>
                <a:ea typeface="宋体" panose="02010600030101010101" pitchFamily="2" charset="-122"/>
                <a:cs typeface="宋体" panose="02010600030101010101" pitchFamily="2" charset="-122"/>
              </a:rPr>
              <a:t>境，制</a:t>
            </a:r>
            <a:r>
              <a:rPr lang="zh-CN" altLang="en-US" sz="2400">
                <a:latin typeface="宋体" panose="02010600030101010101" pitchFamily="2" charset="-122"/>
                <a:ea typeface="宋体" panose="02010600030101010101" pitchFamily="2" charset="-122"/>
                <a:cs typeface="宋体" panose="02010600030101010101" pitchFamily="2" charset="-122"/>
              </a:rPr>
              <a:t>约区域经济发展。</a:t>
            </a:r>
          </a:p>
          <a:p>
            <a:pPr indent="609600" algn="just"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3</a:t>
            </a:r>
            <a:r>
              <a:rPr lang="zh-CN" altLang="en-US" sz="2400" smtClean="0">
                <a:latin typeface="宋体" panose="02010600030101010101" pitchFamily="2" charset="-122"/>
                <a:ea typeface="宋体" panose="02010600030101010101" pitchFamily="2" charset="-122"/>
                <a:cs typeface="宋体" panose="02010600030101010101" pitchFamily="2" charset="-122"/>
              </a:rPr>
              <a:t>）洪</a:t>
            </a:r>
            <a:r>
              <a:rPr lang="zh-CN" altLang="en-US" sz="2400">
                <a:latin typeface="宋体" panose="02010600030101010101" pitchFamily="2" charset="-122"/>
                <a:ea typeface="宋体" panose="02010600030101010101" pitchFamily="2" charset="-122"/>
                <a:cs typeface="宋体" panose="02010600030101010101" pitchFamily="2" charset="-122"/>
              </a:rPr>
              <a:t>涝过后易引发疫</a:t>
            </a:r>
            <a:r>
              <a:rPr lang="zh-CN" altLang="en-US" sz="2400" smtClean="0">
                <a:latin typeface="宋体" panose="02010600030101010101" pitchFamily="2" charset="-122"/>
                <a:ea typeface="宋体" panose="02010600030101010101" pitchFamily="2" charset="-122"/>
                <a:cs typeface="宋体" panose="02010600030101010101" pitchFamily="2" charset="-122"/>
              </a:rPr>
              <a:t>情，威</a:t>
            </a:r>
            <a:r>
              <a:rPr lang="zh-CN" altLang="en-US" sz="2400">
                <a:latin typeface="宋体" panose="02010600030101010101" pitchFamily="2" charset="-122"/>
                <a:ea typeface="宋体" panose="02010600030101010101" pitchFamily="2" charset="-122"/>
                <a:cs typeface="宋体" panose="02010600030101010101" pitchFamily="2" charset="-122"/>
              </a:rPr>
              <a:t>胁人类身体健康。</a:t>
            </a:r>
          </a:p>
          <a:p>
            <a:pPr indent="609600" algn="just" fontAlgn="auto">
              <a:lnSpc>
                <a:spcPct val="150000"/>
              </a:lnSpc>
              <a:extLst>
                <a:ext uri="{35155182-B16C-46BC-9424-99874614C6A1}">
                  <wpsdc:indentchars xmlns:wpsdc="http://www.wps.cn/officeDocument/2017/drawingmlCustomData" xmlns="" val="200" checksum="4158780845"/>
                </a:ext>
              </a:extLst>
            </a:pP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en-US" altLang="zh-CN" sz="2400" smtClean="0">
                <a:latin typeface="宋体" panose="02010600030101010101" pitchFamily="2" charset="-122"/>
                <a:ea typeface="宋体" panose="02010600030101010101" pitchFamily="2" charset="-122"/>
                <a:cs typeface="宋体" panose="02010600030101010101" pitchFamily="2" charset="-122"/>
              </a:rPr>
              <a:t>4</a:t>
            </a:r>
            <a:r>
              <a:rPr lang="zh-CN" altLang="en-US" sz="2400" smtClean="0">
                <a:latin typeface="宋体" panose="02010600030101010101" pitchFamily="2" charset="-122"/>
                <a:ea typeface="宋体" panose="02010600030101010101" pitchFamily="2" charset="-122"/>
                <a:cs typeface="宋体" panose="02010600030101010101" pitchFamily="2" charset="-122"/>
              </a:rPr>
              <a:t>）人</a:t>
            </a:r>
            <a:r>
              <a:rPr lang="zh-CN" altLang="en-US" sz="2400">
                <a:latin typeface="宋体" panose="02010600030101010101" pitchFamily="2" charset="-122"/>
                <a:ea typeface="宋体" panose="02010600030101010101" pitchFamily="2" charset="-122"/>
                <a:cs typeface="宋体" panose="02010600030101010101" pitchFamily="2" charset="-122"/>
              </a:rPr>
              <a:t>口越密集、经济发展水平越高的地</a:t>
            </a:r>
            <a:r>
              <a:rPr lang="zh-CN" altLang="en-US" sz="2400" smtClean="0">
                <a:latin typeface="宋体" panose="02010600030101010101" pitchFamily="2" charset="-122"/>
                <a:ea typeface="宋体" panose="02010600030101010101" pitchFamily="2" charset="-122"/>
                <a:cs typeface="宋体" panose="02010600030101010101" pitchFamily="2" charset="-122"/>
              </a:rPr>
              <a:t>区，洪</a:t>
            </a:r>
            <a:r>
              <a:rPr lang="zh-CN" altLang="en-US" sz="2400">
                <a:latin typeface="宋体" panose="02010600030101010101" pitchFamily="2" charset="-122"/>
                <a:ea typeface="宋体" panose="02010600030101010101" pitchFamily="2" charset="-122"/>
                <a:cs typeface="宋体" panose="02010600030101010101" pitchFamily="2" charset="-122"/>
              </a:rPr>
              <a:t>涝造成的损失越大。</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我国的洪涝灾害</a:t>
            </a:r>
          </a:p>
          <a:p>
            <a:pPr indent="609600" algn="just" fontAlgn="auto">
              <a:lnSpc>
                <a:spcPct val="150000"/>
              </a:lnSpc>
              <a:extLst>
                <a:ext uri="{35155182-B16C-46BC-9424-99874614C6A1}">
                  <wpsdc:indentchars xmlns:wpsdc="http://www.wps.cn/officeDocument/2017/drawingmlCustomData" xmlns="" val="200" checksum="4158780845"/>
                </a:ext>
              </a:extLst>
            </a:pPr>
            <a:r>
              <a:rPr lang="zh-CN" altLang="en-US" sz="2400">
                <a:latin typeface="宋体" panose="02010600030101010101" pitchFamily="2" charset="-122"/>
                <a:ea typeface="宋体" panose="02010600030101010101" pitchFamily="2" charset="-122"/>
                <a:cs typeface="宋体" panose="02010600030101010101" pitchFamily="2" charset="-122"/>
              </a:rPr>
              <a:t>我国洪涝频繁且灾害严</a:t>
            </a:r>
            <a:r>
              <a:rPr lang="zh-CN" altLang="en-US" sz="2400" smtClean="0">
                <a:latin typeface="宋体" panose="02010600030101010101" pitchFamily="2" charset="-122"/>
                <a:ea typeface="宋体" panose="02010600030101010101" pitchFamily="2" charset="-122"/>
                <a:cs typeface="宋体" panose="02010600030101010101" pitchFamily="2" charset="-122"/>
              </a:rPr>
              <a:t>重，主</a:t>
            </a:r>
            <a:r>
              <a:rPr lang="zh-CN" altLang="en-US" sz="2400">
                <a:latin typeface="宋体" panose="02010600030101010101" pitchFamily="2" charset="-122"/>
                <a:ea typeface="宋体" panose="02010600030101010101" pitchFamily="2" charset="-122"/>
                <a:cs typeface="宋体" panose="02010600030101010101" pitchFamily="2" charset="-122"/>
              </a:rPr>
              <a:t>要分布在东部季风区各大江河的中下游平原。此</a:t>
            </a:r>
            <a:r>
              <a:rPr lang="zh-CN" altLang="en-US" sz="2400" smtClean="0">
                <a:latin typeface="宋体" panose="02010600030101010101" pitchFamily="2" charset="-122"/>
                <a:ea typeface="宋体" panose="02010600030101010101" pitchFamily="2" charset="-122"/>
                <a:cs typeface="宋体" panose="02010600030101010101" pitchFamily="2" charset="-122"/>
              </a:rPr>
              <a:t>外，广</a:t>
            </a:r>
            <a:r>
              <a:rPr lang="zh-CN" altLang="en-US" sz="2400">
                <a:latin typeface="宋体" panose="02010600030101010101" pitchFamily="2" charset="-122"/>
                <a:ea typeface="宋体" panose="02010600030101010101" pitchFamily="2" charset="-122"/>
                <a:cs typeface="宋体" panose="02010600030101010101" pitchFamily="2" charset="-122"/>
              </a:rPr>
              <a:t>大山区也常受到洪水侵袭。</a:t>
            </a:r>
          </a:p>
        </p:txBody>
      </p:sp>
    </p:spTree>
  </p:cSld>
  <p:clrMapOvr>
    <a:masterClrMapping/>
  </p:clrMapOvr>
  <p:transition spd="med">
    <p:pull/>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 name="文本框 4"/>
          <p:cNvSpPr txBox="1"/>
          <p:nvPr/>
        </p:nvSpPr>
        <p:spPr>
          <a:xfrm>
            <a:off x="3140710" y="4016375"/>
            <a:ext cx="4064000" cy="368300"/>
          </a:xfrm>
          <a:prstGeom prst="rect">
            <a:avLst/>
          </a:prstGeom>
          <a:noFill/>
        </p:spPr>
        <p:txBody>
          <a:bodyPr wrap="square" rtlCol="0">
            <a:spAutoFit/>
          </a:bodyPr>
          <a:lstStyle/>
          <a:p>
            <a:endParaRPr lang="zh-CN" altLang="en-US"/>
          </a:p>
        </p:txBody>
      </p:sp>
      <p:sp>
        <p:nvSpPr>
          <p:cNvPr id="3" name="文本框 2"/>
          <p:cNvSpPr txBox="1"/>
          <p:nvPr/>
        </p:nvSpPr>
        <p:spPr>
          <a:xfrm>
            <a:off x="784225" y="540385"/>
            <a:ext cx="10636885" cy="5679440"/>
          </a:xfrm>
          <a:prstGeom prst="rect">
            <a:avLst/>
          </a:prstGeom>
          <a:noFill/>
        </p:spPr>
        <p:txBody>
          <a:bodyPr wrap="square" rtlCol="0">
            <a:noAutofit/>
          </a:bodyPr>
          <a:lstStyle/>
          <a:p>
            <a:pPr indent="711200" fontAlgn="auto">
              <a:lnSpc>
                <a:spcPct val="150000"/>
              </a:lnSpc>
              <a:extLst>
                <a:ext uri="{35155182-B16C-46BC-9424-99874614C6A1}">
                  <wpsdc:indentchars xmlns:wpsdc="http://www.wps.cn/officeDocument/2017/drawingmlCustomData" xmlns="" val="200" checksum="3773799597"/>
                </a:ext>
              </a:extLst>
            </a:pPr>
            <a:r>
              <a:rPr lang="zh-CN" altLang="en-US" sz="2800" b="1">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rPr>
              <a:t>二、干旱灾害</a:t>
            </a:r>
            <a:endParaRPr lang="zh-CN" altLang="en-US" sz="2800">
              <a:gradFill>
                <a:gsLst>
                  <a:gs pos="50000">
                    <a:schemeClr val="accent1"/>
                  </a:gs>
                  <a:gs pos="0">
                    <a:schemeClr val="accent1">
                      <a:lumMod val="25000"/>
                      <a:lumOff val="75000"/>
                    </a:schemeClr>
                  </a:gs>
                  <a:gs pos="100000">
                    <a:schemeClr val="accent1">
                      <a:lumMod val="85000"/>
                    </a:schemeClr>
                  </a:gs>
                </a:gsLst>
                <a:lin ang="5400000" scaled="1"/>
              </a:gradFill>
              <a:latin typeface="宋体" panose="02010600030101010101" pitchFamily="2" charset="-122"/>
              <a:ea typeface="宋体" panose="02010600030101010101" pitchFamily="2" charset="-122"/>
              <a:cs typeface="宋体" panose="02010600030101010101" pitchFamily="2" charset="-122"/>
            </a:endParaRP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200">
                <a:latin typeface="宋体" panose="02010600030101010101" pitchFamily="2" charset="-122"/>
                <a:ea typeface="宋体" panose="02010600030101010101" pitchFamily="2" charset="-122"/>
                <a:cs typeface="宋体" panose="02010600030101010101" pitchFamily="2" charset="-122"/>
              </a:rPr>
              <a:t>1.</a:t>
            </a:r>
            <a:r>
              <a:rPr lang="zh-CN" altLang="en-US" sz="2200">
                <a:latin typeface="宋体" panose="02010600030101010101" pitchFamily="2" charset="-122"/>
                <a:ea typeface="宋体" panose="02010600030101010101" pitchFamily="2" charset="-122"/>
                <a:cs typeface="宋体" panose="02010600030101010101" pitchFamily="2" charset="-122"/>
              </a:rPr>
              <a:t>概</a:t>
            </a:r>
            <a:r>
              <a:rPr lang="zh-CN" altLang="en-US" sz="2200" smtClean="0">
                <a:latin typeface="宋体" panose="02010600030101010101" pitchFamily="2" charset="-122"/>
                <a:ea typeface="宋体" panose="02010600030101010101" pitchFamily="2" charset="-122"/>
                <a:cs typeface="宋体" panose="02010600030101010101" pitchFamily="2" charset="-122"/>
              </a:rPr>
              <a:t>念：因</a:t>
            </a:r>
            <a:r>
              <a:rPr lang="zh-CN" altLang="en-US" sz="2200">
                <a:latin typeface="宋体" panose="02010600030101010101" pitchFamily="2" charset="-122"/>
                <a:ea typeface="宋体" panose="02010600030101010101" pitchFamily="2" charset="-122"/>
                <a:cs typeface="宋体" panose="02010600030101010101" pitchFamily="2" charset="-122"/>
              </a:rPr>
              <a:t>长时间无降水或降水异常偏少造成的空气干燥、土壤缺水的现</a:t>
            </a:r>
            <a:r>
              <a:rPr lang="zh-CN" altLang="en-US" sz="2200" smtClean="0">
                <a:latin typeface="宋体" panose="02010600030101010101" pitchFamily="2" charset="-122"/>
                <a:ea typeface="宋体" panose="02010600030101010101" pitchFamily="2" charset="-122"/>
                <a:cs typeface="宋体" panose="02010600030101010101" pitchFamily="2" charset="-122"/>
              </a:rPr>
              <a:t>象；当</a:t>
            </a:r>
            <a:r>
              <a:rPr lang="zh-CN" altLang="en-US" sz="2200">
                <a:latin typeface="宋体" panose="02010600030101010101" pitchFamily="2" charset="-122"/>
                <a:ea typeface="宋体" panose="02010600030101010101" pitchFamily="2" charset="-122"/>
                <a:cs typeface="宋体" panose="02010600030101010101" pitchFamily="2" charset="-122"/>
              </a:rPr>
              <a:t>干旱持续时间较</a:t>
            </a:r>
            <a:r>
              <a:rPr lang="zh-CN" altLang="en-US" sz="2200" smtClean="0">
                <a:latin typeface="宋体" panose="02010600030101010101" pitchFamily="2" charset="-122"/>
                <a:ea typeface="宋体" panose="02010600030101010101" pitchFamily="2" charset="-122"/>
                <a:cs typeface="宋体" panose="02010600030101010101" pitchFamily="2" charset="-122"/>
              </a:rPr>
              <a:t>长，影</a:t>
            </a:r>
            <a:r>
              <a:rPr lang="zh-CN" altLang="en-US" sz="2200">
                <a:latin typeface="宋体" panose="02010600030101010101" pitchFamily="2" charset="-122"/>
                <a:ea typeface="宋体" panose="02010600030101010101" pitchFamily="2" charset="-122"/>
                <a:cs typeface="宋体" panose="02010600030101010101" pitchFamily="2" charset="-122"/>
              </a:rPr>
              <a:t>响人类的生产和生活</a:t>
            </a:r>
            <a:r>
              <a:rPr lang="zh-CN" altLang="en-US" sz="2200" smtClean="0">
                <a:latin typeface="宋体" panose="02010600030101010101" pitchFamily="2" charset="-122"/>
                <a:ea typeface="宋体" panose="02010600030101010101" pitchFamily="2" charset="-122"/>
                <a:cs typeface="宋体" panose="02010600030101010101" pitchFamily="2" charset="-122"/>
              </a:rPr>
              <a:t>时，称</a:t>
            </a:r>
            <a:r>
              <a:rPr lang="zh-CN" altLang="en-US" sz="2200">
                <a:latin typeface="宋体" panose="02010600030101010101" pitchFamily="2" charset="-122"/>
                <a:ea typeface="宋体" panose="02010600030101010101" pitchFamily="2" charset="-122"/>
                <a:cs typeface="宋体" panose="02010600030101010101" pitchFamily="2" charset="-122"/>
              </a:rPr>
              <a:t>为干旱灾</a:t>
            </a:r>
            <a:r>
              <a:rPr lang="zh-CN" altLang="en-US" sz="2200" smtClean="0">
                <a:latin typeface="宋体" panose="02010600030101010101" pitchFamily="2" charset="-122"/>
                <a:ea typeface="宋体" panose="02010600030101010101" pitchFamily="2" charset="-122"/>
                <a:cs typeface="宋体" panose="02010600030101010101" pitchFamily="2" charset="-122"/>
              </a:rPr>
              <a:t>害，简</a:t>
            </a:r>
            <a:r>
              <a:rPr lang="zh-CN" altLang="en-US" sz="2200">
                <a:latin typeface="宋体" panose="02010600030101010101" pitchFamily="2" charset="-122"/>
                <a:ea typeface="宋体" panose="02010600030101010101" pitchFamily="2" charset="-122"/>
                <a:cs typeface="宋体" panose="02010600030101010101" pitchFamily="2" charset="-122"/>
              </a:rPr>
              <a:t>称旱灾。</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200">
                <a:latin typeface="宋体" panose="02010600030101010101" pitchFamily="2" charset="-122"/>
                <a:ea typeface="宋体" panose="02010600030101010101" pitchFamily="2" charset="-122"/>
                <a:cs typeface="宋体" panose="02010600030101010101" pitchFamily="2" charset="-122"/>
              </a:rPr>
              <a:t>2.</a:t>
            </a:r>
            <a:r>
              <a:rPr lang="zh-CN" altLang="en-US" sz="2200">
                <a:latin typeface="宋体" panose="02010600030101010101" pitchFamily="2" charset="-122"/>
                <a:ea typeface="宋体" panose="02010600030101010101" pitchFamily="2" charset="-122"/>
                <a:cs typeface="宋体" panose="02010600030101010101" pitchFamily="2" charset="-122"/>
              </a:rPr>
              <a:t>分</a:t>
            </a:r>
            <a:r>
              <a:rPr lang="zh-CN" altLang="en-US" sz="2200" smtClean="0">
                <a:latin typeface="宋体" panose="02010600030101010101" pitchFamily="2" charset="-122"/>
                <a:ea typeface="宋体" panose="02010600030101010101" pitchFamily="2" charset="-122"/>
                <a:cs typeface="宋体" panose="02010600030101010101" pitchFamily="2" charset="-122"/>
              </a:rPr>
              <a:t>布：非</a:t>
            </a:r>
            <a:r>
              <a:rPr lang="zh-CN" altLang="en-US" sz="2200">
                <a:latin typeface="宋体" panose="02010600030101010101" pitchFamily="2" charset="-122"/>
                <a:ea typeface="宋体" panose="02010600030101010101" pitchFamily="2" charset="-122"/>
                <a:cs typeface="宋体" panose="02010600030101010101" pitchFamily="2" charset="-122"/>
              </a:rPr>
              <a:t>洲、亚洲和大洋洲的内陆地区是世界上旱灾频繁发生的地</a:t>
            </a:r>
            <a:r>
              <a:rPr lang="zh-CN" altLang="en-US" sz="2200" smtClean="0">
                <a:latin typeface="宋体" panose="02010600030101010101" pitchFamily="2" charset="-122"/>
                <a:ea typeface="宋体" panose="02010600030101010101" pitchFamily="2" charset="-122"/>
                <a:cs typeface="宋体" panose="02010600030101010101" pitchFamily="2" charset="-122"/>
              </a:rPr>
              <a:t>区，其</a:t>
            </a:r>
            <a:r>
              <a:rPr lang="zh-CN" altLang="en-US" sz="2200">
                <a:latin typeface="宋体" panose="02010600030101010101" pitchFamily="2" charset="-122"/>
                <a:ea typeface="宋体" panose="02010600030101010101" pitchFamily="2" charset="-122"/>
                <a:cs typeface="宋体" panose="02010600030101010101" pitchFamily="2" charset="-122"/>
              </a:rPr>
              <a:t>中非洲的旱灾最严重。</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200">
                <a:latin typeface="宋体" panose="02010600030101010101" pitchFamily="2" charset="-122"/>
                <a:ea typeface="宋体" panose="02010600030101010101" pitchFamily="2" charset="-122"/>
                <a:cs typeface="宋体" panose="02010600030101010101" pitchFamily="2" charset="-122"/>
              </a:rPr>
              <a:t>3.</a:t>
            </a:r>
            <a:r>
              <a:rPr lang="zh-CN" altLang="en-US" sz="2200">
                <a:latin typeface="宋体" panose="02010600030101010101" pitchFamily="2" charset="-122"/>
                <a:ea typeface="宋体" panose="02010600030101010101" pitchFamily="2" charset="-122"/>
                <a:cs typeface="宋体" panose="02010600030101010101" pitchFamily="2" charset="-122"/>
              </a:rPr>
              <a:t>危</a:t>
            </a:r>
            <a:r>
              <a:rPr lang="zh-CN" altLang="en-US" sz="2200" smtClean="0">
                <a:latin typeface="宋体" panose="02010600030101010101" pitchFamily="2" charset="-122"/>
                <a:ea typeface="宋体" panose="02010600030101010101" pitchFamily="2" charset="-122"/>
                <a:cs typeface="宋体" panose="02010600030101010101" pitchFamily="2" charset="-122"/>
              </a:rPr>
              <a:t>害：极</a:t>
            </a:r>
            <a:r>
              <a:rPr lang="zh-CN" altLang="en-US" sz="2200">
                <a:latin typeface="宋体" panose="02010600030101010101" pitchFamily="2" charset="-122"/>
                <a:ea typeface="宋体" panose="02010600030101010101" pitchFamily="2" charset="-122"/>
                <a:cs typeface="宋体" panose="02010600030101010101" pitchFamily="2" charset="-122"/>
              </a:rPr>
              <a:t>易造成农作物大量减</a:t>
            </a:r>
            <a:r>
              <a:rPr lang="zh-CN" altLang="en-US" sz="2200" smtClean="0">
                <a:latin typeface="宋体" panose="02010600030101010101" pitchFamily="2" charset="-122"/>
                <a:ea typeface="宋体" panose="02010600030101010101" pitchFamily="2" charset="-122"/>
                <a:cs typeface="宋体" panose="02010600030101010101" pitchFamily="2" charset="-122"/>
              </a:rPr>
              <a:t>产，乃</a:t>
            </a:r>
            <a:r>
              <a:rPr lang="zh-CN" altLang="en-US" sz="2200">
                <a:latin typeface="宋体" panose="02010600030101010101" pitchFamily="2" charset="-122"/>
                <a:ea typeface="宋体" panose="02010600030101010101" pitchFamily="2" charset="-122"/>
                <a:cs typeface="宋体" panose="02010600030101010101" pitchFamily="2" charset="-122"/>
              </a:rPr>
              <a:t>至颗粒无</a:t>
            </a:r>
            <a:r>
              <a:rPr lang="zh-CN" altLang="en-US" sz="2200" smtClean="0">
                <a:latin typeface="宋体" panose="02010600030101010101" pitchFamily="2" charset="-122"/>
                <a:ea typeface="宋体" panose="02010600030101010101" pitchFamily="2" charset="-122"/>
                <a:cs typeface="宋体" panose="02010600030101010101" pitchFamily="2" charset="-122"/>
              </a:rPr>
              <a:t>收；也</a:t>
            </a:r>
            <a:r>
              <a:rPr lang="zh-CN" altLang="en-US" sz="2200">
                <a:latin typeface="宋体" panose="02010600030101010101" pitchFamily="2" charset="-122"/>
                <a:ea typeface="宋体" panose="02010600030101010101" pitchFamily="2" charset="-122"/>
                <a:cs typeface="宋体" panose="02010600030101010101" pitchFamily="2" charset="-122"/>
              </a:rPr>
              <a:t>会影响牧草生长、加剧草场退化和沙漠</a:t>
            </a:r>
            <a:r>
              <a:rPr lang="zh-CN" altLang="en-US" sz="2200" smtClean="0">
                <a:latin typeface="宋体" panose="02010600030101010101" pitchFamily="2" charset="-122"/>
                <a:ea typeface="宋体" panose="02010600030101010101" pitchFamily="2" charset="-122"/>
                <a:cs typeface="宋体" panose="02010600030101010101" pitchFamily="2" charset="-122"/>
              </a:rPr>
              <a:t>化；还</a:t>
            </a:r>
            <a:r>
              <a:rPr lang="zh-CN" altLang="en-US" sz="2200">
                <a:latin typeface="宋体" panose="02010600030101010101" pitchFamily="2" charset="-122"/>
                <a:ea typeface="宋体" panose="02010600030101010101" pitchFamily="2" charset="-122"/>
                <a:cs typeface="宋体" panose="02010600030101010101" pitchFamily="2" charset="-122"/>
              </a:rPr>
              <a:t>会引发水资源短</a:t>
            </a:r>
            <a:r>
              <a:rPr lang="zh-CN" altLang="en-US" sz="2200" smtClean="0">
                <a:latin typeface="宋体" panose="02010600030101010101" pitchFamily="2" charset="-122"/>
                <a:ea typeface="宋体" panose="02010600030101010101" pitchFamily="2" charset="-122"/>
                <a:cs typeface="宋体" panose="02010600030101010101" pitchFamily="2" charset="-122"/>
              </a:rPr>
              <a:t>缺，造</a:t>
            </a:r>
            <a:r>
              <a:rPr lang="zh-CN" altLang="en-US" sz="2200">
                <a:latin typeface="宋体" panose="02010600030101010101" pitchFamily="2" charset="-122"/>
                <a:ea typeface="宋体" panose="02010600030101010101" pitchFamily="2" charset="-122"/>
                <a:cs typeface="宋体" panose="02010600030101010101" pitchFamily="2" charset="-122"/>
              </a:rPr>
              <a:t>成人畜饮水困</a:t>
            </a:r>
            <a:r>
              <a:rPr lang="zh-CN" altLang="en-US" sz="2200" smtClean="0">
                <a:latin typeface="宋体" panose="02010600030101010101" pitchFamily="2" charset="-122"/>
                <a:ea typeface="宋体" panose="02010600030101010101" pitchFamily="2" charset="-122"/>
                <a:cs typeface="宋体" panose="02010600030101010101" pitchFamily="2" charset="-122"/>
              </a:rPr>
              <a:t>难，严</a:t>
            </a:r>
            <a:r>
              <a:rPr lang="zh-CN" altLang="en-US" sz="2200">
                <a:latin typeface="宋体" panose="02010600030101010101" pitchFamily="2" charset="-122"/>
                <a:ea typeface="宋体" panose="02010600030101010101" pitchFamily="2" charset="-122"/>
                <a:cs typeface="宋体" panose="02010600030101010101" pitchFamily="2" charset="-122"/>
              </a:rPr>
              <a:t>重时甚至影响经济发展乃至社会稳定。此</a:t>
            </a:r>
            <a:r>
              <a:rPr lang="zh-CN" altLang="en-US" sz="2200" smtClean="0">
                <a:latin typeface="宋体" panose="02010600030101010101" pitchFamily="2" charset="-122"/>
                <a:ea typeface="宋体" panose="02010600030101010101" pitchFamily="2" charset="-122"/>
                <a:cs typeface="宋体" panose="02010600030101010101" pitchFamily="2" charset="-122"/>
              </a:rPr>
              <a:t>外，干</a:t>
            </a:r>
            <a:r>
              <a:rPr lang="zh-CN" altLang="en-US" sz="2200">
                <a:latin typeface="宋体" panose="02010600030101010101" pitchFamily="2" charset="-122"/>
                <a:ea typeface="宋体" panose="02010600030101010101" pitchFamily="2" charset="-122"/>
                <a:cs typeface="宋体" panose="02010600030101010101" pitchFamily="2" charset="-122"/>
              </a:rPr>
              <a:t>旱极易引发沙尘暴、火灾、虫灾等灾害。</a:t>
            </a:r>
          </a:p>
          <a:p>
            <a:pPr indent="609600" algn="just" fontAlgn="auto">
              <a:lnSpc>
                <a:spcPct val="150000"/>
              </a:lnSpc>
              <a:extLst>
                <a:ext uri="{35155182-B16C-46BC-9424-99874614C6A1}">
                  <wpsdc:indentchars xmlns:wpsdc="http://www.wps.cn/officeDocument/2017/drawingmlCustomData" xmlns="" val="200" checksum="4158780845"/>
                </a:ext>
              </a:extLst>
            </a:pPr>
            <a:r>
              <a:rPr lang="en-US" altLang="zh-CN" sz="2200">
                <a:latin typeface="宋体" panose="02010600030101010101" pitchFamily="2" charset="-122"/>
                <a:ea typeface="宋体" panose="02010600030101010101" pitchFamily="2" charset="-122"/>
                <a:cs typeface="宋体" panose="02010600030101010101" pitchFamily="2" charset="-122"/>
              </a:rPr>
              <a:t>4.</a:t>
            </a:r>
            <a:r>
              <a:rPr lang="zh-CN" altLang="en-US" sz="2200">
                <a:latin typeface="宋体" panose="02010600030101010101" pitchFamily="2" charset="-122"/>
                <a:ea typeface="宋体" panose="02010600030101010101" pitchFamily="2" charset="-122"/>
                <a:cs typeface="宋体" panose="02010600030101010101" pitchFamily="2" charset="-122"/>
              </a:rPr>
              <a:t>我国旱</a:t>
            </a:r>
            <a:r>
              <a:rPr lang="zh-CN" altLang="en-US" sz="2200" smtClean="0">
                <a:latin typeface="宋体" panose="02010600030101010101" pitchFamily="2" charset="-122"/>
                <a:ea typeface="宋体" panose="02010600030101010101" pitchFamily="2" charset="-122"/>
                <a:cs typeface="宋体" panose="02010600030101010101" pitchFamily="2" charset="-122"/>
              </a:rPr>
              <a:t>灾：华</a:t>
            </a:r>
            <a:r>
              <a:rPr lang="zh-CN" altLang="en-US" sz="2200">
                <a:latin typeface="宋体" panose="02010600030101010101" pitchFamily="2" charset="-122"/>
                <a:ea typeface="宋体" panose="02010600030101010101" pitchFamily="2" charset="-122"/>
                <a:cs typeface="宋体" panose="02010600030101010101" pitchFamily="2" charset="-122"/>
              </a:rPr>
              <a:t>北、华南、西南和江淮是旱灾多发</a:t>
            </a:r>
            <a:r>
              <a:rPr lang="zh-CN" altLang="en-US" sz="2200" smtClean="0">
                <a:latin typeface="宋体" panose="02010600030101010101" pitchFamily="2" charset="-122"/>
                <a:ea typeface="宋体" panose="02010600030101010101" pitchFamily="2" charset="-122"/>
                <a:cs typeface="宋体" panose="02010600030101010101" pitchFamily="2" charset="-122"/>
              </a:rPr>
              <a:t>区，其</a:t>
            </a:r>
            <a:r>
              <a:rPr lang="zh-CN" altLang="en-US" sz="2200">
                <a:latin typeface="宋体" panose="02010600030101010101" pitchFamily="2" charset="-122"/>
                <a:ea typeface="宋体" panose="02010600030101010101" pitchFamily="2" charset="-122"/>
                <a:cs typeface="宋体" panose="02010600030101010101" pitchFamily="2" charset="-122"/>
              </a:rPr>
              <a:t>中华北地区的旱灾发生最频繁、影响最严重。</a:t>
            </a:r>
          </a:p>
        </p:txBody>
      </p:sp>
    </p:spTree>
  </p:cSld>
  <p:clrMapOvr>
    <a:masterClrMapping/>
  </p:clrMapOvr>
  <p:transition spd="med">
    <p:pull/>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ESOURCE_RECORD_KEY" val="{&quot;13&quot;:[4563121,4663482,20481688,4364912,4364878],&quot;71&quot;:[76235680068]}"/>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
  <p:tag name="KSO_WM_UNIT_TYPE" val="f"/>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fgm#"/>
  <p:tag name="KSO_WM_FIGMA_FLAG" val="#fgm#"/>
  <p:tag name="KSO_WM_UNIT_INDEX" val="1"/>
  <p:tag name="KSO_WM_UNIT_TYPE" val="a"/>
  <p:tag name="KSO_WM_LAYOUT_CHECK_HASH" val="ec5125cdc921eb88b0df3e391cdaccc7e81bf0d6"/>
  <p:tag name="KSO_WM_NEWLAYOUT_ID" val="10"/>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fgm#"/>
  <p:tag name="KSO_WM_DIAGRAM_GROUP_CODE" val="1"/>
  <p:tag name="KSO_WM_FIGMA_FLAG" val="#fgm#"/>
  <p:tag name="KSO_WM_UNIT_INDEX" val="1"/>
  <p:tag name="KSO_WM_UNIT_TYPE" val="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自定义设计方案">
  <a:themeElements>
    <a:clrScheme name="">
      <a:dk1>
        <a:srgbClr val="000000"/>
      </a:dk1>
      <a:lt1>
        <a:srgbClr val="FFFFFF"/>
      </a:lt1>
      <a:dk2>
        <a:srgbClr val="352011"/>
      </a:dk2>
      <a:lt2>
        <a:srgbClr val="FCF8F5"/>
      </a:lt2>
      <a:accent1>
        <a:srgbClr val="B27554"/>
      </a:accent1>
      <a:accent2>
        <a:srgbClr val="D4A07B"/>
      </a:accent2>
      <a:accent3>
        <a:srgbClr val="B66E5E"/>
      </a:accent3>
      <a:accent4>
        <a:srgbClr val="D4957B"/>
      </a:accent4>
      <a:accent5>
        <a:srgbClr val="B48B55"/>
      </a:accent5>
      <a:accent6>
        <a:srgbClr val="CCAE76"/>
      </a:accent6>
      <a:hlink>
        <a:srgbClr val="0026E5"/>
      </a:hlink>
      <a:folHlink>
        <a:srgbClr val="7E1F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TotalTime>
  <Words>11870</Words>
  <Application>Microsoft Office PowerPoint</Application>
  <PresentationFormat>宽屏</PresentationFormat>
  <Paragraphs>545</Paragraphs>
  <Slides>115</Slides>
  <Notes>115</Notes>
  <HiddenSlides>0</HiddenSlides>
  <MMClips>0</MMClips>
  <ScaleCrop>false</ScaleCrop>
  <HeadingPairs>
    <vt:vector size="6" baseType="variant">
      <vt:variant>
        <vt:lpstr>已用的字体</vt:lpstr>
      </vt:variant>
      <vt:variant>
        <vt:i4>8</vt:i4>
      </vt:variant>
      <vt:variant>
        <vt:lpstr>主题</vt:lpstr>
      </vt:variant>
      <vt:variant>
        <vt:i4>9</vt:i4>
      </vt:variant>
      <vt:variant>
        <vt:lpstr>幻灯片标题</vt:lpstr>
      </vt:variant>
      <vt:variant>
        <vt:i4>115</vt:i4>
      </vt:variant>
    </vt:vector>
  </HeadingPairs>
  <TitlesOfParts>
    <vt:vector size="132" baseType="lpstr">
      <vt:lpstr>微软雅黑</vt:lpstr>
      <vt:lpstr>方正粗黑宋简体</vt:lpstr>
      <vt:lpstr>Arial</vt:lpstr>
      <vt:lpstr>宋体</vt:lpstr>
      <vt:lpstr>黑体</vt:lpstr>
      <vt:lpstr>Calibri</vt:lpstr>
      <vt:lpstr>等线</vt:lpstr>
      <vt:lpstr>等线 Light</vt:lpstr>
      <vt:lpstr>Office 主题​​</vt:lpstr>
      <vt:lpstr>自定义设计方案</vt:lpstr>
      <vt:lpstr>1_自定义设计方案</vt:lpstr>
      <vt:lpstr>2_自定义设计方案</vt:lpstr>
      <vt:lpstr>3_自定义设计方案</vt:lpstr>
      <vt:lpstr>4_自定义设计方案</vt:lpstr>
      <vt:lpstr>5_自定义设计方案</vt:lpstr>
      <vt:lpstr>6_自定义设计方案</vt:lpstr>
      <vt:lpstr>7_自定义设计方案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Liu Yuffa</dc:creator>
  <cp:lastModifiedBy>Administrator</cp:lastModifiedBy>
  <cp:revision>241</cp:revision>
  <dcterms:created xsi:type="dcterms:W3CDTF">2020-06-07T04:28:00Z</dcterms:created>
  <dcterms:modified xsi:type="dcterms:W3CDTF">2026-03-16T03:56:33Z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KSOTemplateUUID">
    <vt:lpwstr>v1.0_mb_Qt8qMb90gXcOVg455GySpw==</vt:lpwstr>
  </property>
  <property fmtid="{D5CDD505-2E9C-101B-9397-08002B2CF9AE}" pid="4" name="ICV">
    <vt:lpwstr>F15E6620AD7643FE950392B2D3C4A2CF_13</vt:lpwstr>
  </property>
</Properties>
</file>